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7" r:id="rId2"/>
    <p:sldId id="316" r:id="rId3"/>
    <p:sldId id="405" r:id="rId4"/>
    <p:sldId id="415" r:id="rId5"/>
    <p:sldId id="416" r:id="rId6"/>
    <p:sldId id="317" r:id="rId7"/>
    <p:sldId id="375" r:id="rId8"/>
    <p:sldId id="376" r:id="rId9"/>
    <p:sldId id="444" r:id="rId10"/>
    <p:sldId id="371" r:id="rId11"/>
    <p:sldId id="372" r:id="rId12"/>
    <p:sldId id="404" r:id="rId13"/>
    <p:sldId id="373" r:id="rId14"/>
    <p:sldId id="374" r:id="rId15"/>
    <p:sldId id="449" r:id="rId16"/>
    <p:sldId id="450" r:id="rId17"/>
    <p:sldId id="453" r:id="rId18"/>
    <p:sldId id="377" r:id="rId19"/>
    <p:sldId id="378" r:id="rId20"/>
    <p:sldId id="379" r:id="rId21"/>
    <p:sldId id="380" r:id="rId22"/>
    <p:sldId id="382" r:id="rId23"/>
    <p:sldId id="381" r:id="rId24"/>
    <p:sldId id="383" r:id="rId25"/>
    <p:sldId id="412" r:id="rId26"/>
    <p:sldId id="413" r:id="rId27"/>
    <p:sldId id="384" r:id="rId28"/>
    <p:sldId id="385" r:id="rId29"/>
    <p:sldId id="386" r:id="rId30"/>
    <p:sldId id="387" r:id="rId31"/>
    <p:sldId id="388" r:id="rId32"/>
    <p:sldId id="389" r:id="rId33"/>
    <p:sldId id="425" r:id="rId34"/>
    <p:sldId id="426" r:id="rId35"/>
    <p:sldId id="390" r:id="rId36"/>
    <p:sldId id="391" r:id="rId37"/>
    <p:sldId id="414" r:id="rId38"/>
    <p:sldId id="392" r:id="rId39"/>
    <p:sldId id="394" r:id="rId40"/>
    <p:sldId id="395" r:id="rId41"/>
    <p:sldId id="441" r:id="rId42"/>
    <p:sldId id="419" r:id="rId43"/>
    <p:sldId id="418" r:id="rId44"/>
    <p:sldId id="365" r:id="rId45"/>
    <p:sldId id="422" r:id="rId46"/>
    <p:sldId id="420" r:id="rId47"/>
    <p:sldId id="421" r:id="rId48"/>
    <p:sldId id="423" r:id="rId49"/>
    <p:sldId id="424" r:id="rId50"/>
    <p:sldId id="442" r:id="rId51"/>
    <p:sldId id="454" r:id="rId52"/>
    <p:sldId id="455" r:id="rId53"/>
    <p:sldId id="366" r:id="rId54"/>
    <p:sldId id="367" r:id="rId55"/>
    <p:sldId id="456" r:id="rId56"/>
    <p:sldId id="457" r:id="rId57"/>
    <p:sldId id="458" r:id="rId58"/>
    <p:sldId id="459" r:id="rId59"/>
    <p:sldId id="397" r:id="rId60"/>
    <p:sldId id="460" r:id="rId61"/>
    <p:sldId id="461" r:id="rId62"/>
    <p:sldId id="462" r:id="rId63"/>
    <p:sldId id="463" r:id="rId64"/>
    <p:sldId id="464" r:id="rId65"/>
    <p:sldId id="465" r:id="rId66"/>
    <p:sldId id="396" r:id="rId67"/>
    <p:sldId id="403" r:id="rId68"/>
    <p:sldId id="466" r:id="rId69"/>
    <p:sldId id="467" r:id="rId70"/>
    <p:sldId id="468" r:id="rId71"/>
    <p:sldId id="399" r:id="rId72"/>
    <p:sldId id="400" r:id="rId73"/>
    <p:sldId id="406" r:id="rId74"/>
    <p:sldId id="407" r:id="rId75"/>
    <p:sldId id="408" r:id="rId76"/>
    <p:sldId id="469" r:id="rId77"/>
    <p:sldId id="401" r:id="rId78"/>
    <p:sldId id="402" r:id="rId79"/>
    <p:sldId id="470" r:id="rId80"/>
    <p:sldId id="443" r:id="rId81"/>
    <p:sldId id="471" r:id="rId82"/>
    <p:sldId id="472" r:id="rId83"/>
    <p:sldId id="473" r:id="rId84"/>
    <p:sldId id="357" r:id="rId85"/>
    <p:sldId id="445" r:id="rId86"/>
    <p:sldId id="447" r:id="rId87"/>
    <p:sldId id="446" r:id="rId88"/>
    <p:sldId id="452" r:id="rId89"/>
    <p:sldId id="398" r:id="rId90"/>
    <p:sldId id="451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7" autoAdjust="0"/>
    <p:restoredTop sz="94712" autoAdjust="0"/>
  </p:normalViewPr>
  <p:slideViewPr>
    <p:cSldViewPr snapToGrid="0" snapToObjects="1">
      <p:cViewPr varScale="1">
        <p:scale>
          <a:sx n="152" d="100"/>
          <a:sy n="152" d="100"/>
        </p:scale>
        <p:origin x="192" y="27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4CC06-1492-D245-A751-569625AA714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1EA46-3898-7F44-B776-AA396A05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0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05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54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2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4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1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37744"/>
            <a:ext cx="7345362" cy="1339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82880" y="173699"/>
            <a:ext cx="8778240" cy="65106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perspectiveFront" fov="4800000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47311" y="244158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2880" y="173699"/>
            <a:ext cx="8778240" cy="65106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perspectiveFront" fov="4800000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9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6.emf"/><Relationship Id="rId7" Type="http://schemas.openxmlformats.org/officeDocument/2006/relationships/image" Target="../media/image71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5.emf"/><Relationship Id="rId7" Type="http://schemas.openxmlformats.org/officeDocument/2006/relationships/image" Target="../media/image119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30.emf"/><Relationship Id="rId4" Type="http://schemas.openxmlformats.org/officeDocument/2006/relationships/image" Target="../media/image116.emf"/><Relationship Id="rId9" Type="http://schemas.openxmlformats.org/officeDocument/2006/relationships/image" Target="../media/image12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xgboost.readthedocs.io/en/latest/R-package/xgboostPresentation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lyticsvidhya.com/blog/2016/01/xgboost-algorithm-easy-step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tif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590475"/>
            <a:ext cx="7345362" cy="167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Classification for the Graduate Admissions Analysis</a:t>
            </a:r>
          </a:p>
        </p:txBody>
      </p:sp>
    </p:spTree>
    <p:extLst>
      <p:ext uri="{BB962C8B-B14F-4D97-AF65-F5344CB8AC3E}">
        <p14:creationId xmlns:p14="http://schemas.microsoft.com/office/powerpoint/2010/main" val="255721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Bayes Theorem for Classification: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6612" y="2382648"/>
            <a:ext cx="7408862" cy="769441"/>
            <a:chOff x="836612" y="2382648"/>
            <a:chExt cx="7408862" cy="769441"/>
          </a:xfrm>
        </p:grpSpPr>
        <p:sp>
          <p:nvSpPr>
            <p:cNvPr id="13" name="TextBox 12"/>
            <p:cNvSpPr txBox="1"/>
            <p:nvPr/>
          </p:nvSpPr>
          <p:spPr>
            <a:xfrm>
              <a:off x="836612" y="2382648"/>
              <a:ext cx="7408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New Idea: Assume     is random and factor the joint distribution</a:t>
              </a: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199" y="2508954"/>
              <a:ext cx="228600" cy="2032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6071" y="2803172"/>
              <a:ext cx="2336800" cy="2921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70598" y="3273778"/>
            <a:ext cx="7838376" cy="2213305"/>
            <a:chOff x="470598" y="3273778"/>
            <a:chExt cx="7838376" cy="2213305"/>
          </a:xfrm>
        </p:grpSpPr>
        <p:sp>
          <p:nvSpPr>
            <p:cNvPr id="10" name="TextBox 9"/>
            <p:cNvSpPr txBox="1"/>
            <p:nvPr/>
          </p:nvSpPr>
          <p:spPr>
            <a:xfrm>
              <a:off x="900112" y="4510601"/>
              <a:ext cx="7408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Using Bayes Theorem:</a:t>
              </a:r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98" y="5194983"/>
              <a:ext cx="1612900" cy="2921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067" y="3273778"/>
              <a:ext cx="5537200" cy="11430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694271" y="5011559"/>
            <a:ext cx="8121643" cy="1504952"/>
            <a:chOff x="694271" y="5011559"/>
            <a:chExt cx="8121643" cy="1504952"/>
          </a:xfrm>
        </p:grpSpPr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114" y="5011559"/>
              <a:ext cx="6654800" cy="6731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71" y="5830711"/>
              <a:ext cx="80772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38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Discriminant Analysis Classification:  </a:t>
            </a:r>
            <a:r>
              <a:rPr lang="en-US" sz="2200" dirty="0">
                <a:solidFill>
                  <a:srgbClr val="000000"/>
                </a:solidFill>
              </a:rPr>
              <a:t>Assign     to the class that maximizes,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2" y="2031996"/>
            <a:ext cx="215900" cy="203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755196"/>
            <a:ext cx="5295900" cy="1206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6612" y="408383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Note:  </a:t>
            </a:r>
            <a:r>
              <a:rPr lang="en-US" sz="2200" dirty="0">
                <a:solidFill>
                  <a:srgbClr val="000000"/>
                </a:solidFill>
              </a:rPr>
              <a:t>Technically, this is “quadratic” discriminant analysis.  “Linear” discriminant analysis assumes 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24" y="4536724"/>
            <a:ext cx="1739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6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75784F-A8BB-F840-855A-DF2D757B85A0}"/>
              </a:ext>
            </a:extLst>
          </p:cNvPr>
          <p:cNvGrpSpPr/>
          <p:nvPr/>
        </p:nvGrpSpPr>
        <p:grpSpPr>
          <a:xfrm>
            <a:off x="836612" y="1899436"/>
            <a:ext cx="7281862" cy="2120390"/>
            <a:chOff x="836612" y="1899436"/>
            <a:chExt cx="7281862" cy="2120390"/>
          </a:xfrm>
        </p:grpSpPr>
        <p:sp>
          <p:nvSpPr>
            <p:cNvPr id="35" name="TextBox 34"/>
            <p:cNvSpPr txBox="1"/>
            <p:nvPr/>
          </p:nvSpPr>
          <p:spPr>
            <a:xfrm>
              <a:off x="836612" y="1899436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Naïve Bayes Classification: </a:t>
              </a:r>
              <a:r>
                <a:rPr lang="en-US" sz="2200" dirty="0"/>
                <a:t>A special type of discriminant analysis where each explanatory variable is independent.  The joint distribution can then be factored as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7AF0D3-840C-6548-81F6-A986E89C7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6243" y="3156226"/>
              <a:ext cx="3213100" cy="8636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EDBEE4-CD44-DD46-84E6-7F2D6BA5A697}"/>
              </a:ext>
            </a:extLst>
          </p:cNvPr>
          <p:cNvGrpSpPr/>
          <p:nvPr/>
        </p:nvGrpSpPr>
        <p:grpSpPr>
          <a:xfrm>
            <a:off x="836612" y="4172744"/>
            <a:ext cx="7281862" cy="1107996"/>
            <a:chOff x="836612" y="4172744"/>
            <a:chExt cx="7281862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22077-EB86-FB4A-B479-691B72755EE7}"/>
                </a:ext>
              </a:extLst>
            </p:cNvPr>
            <p:cNvSpPr txBox="1"/>
            <p:nvPr/>
          </p:nvSpPr>
          <p:spPr>
            <a:xfrm>
              <a:off x="836612" y="4172744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Note: </a:t>
              </a:r>
              <a:r>
                <a:rPr lang="en-US" sz="2200" dirty="0"/>
                <a:t>In naïve Bayes, if </a:t>
              </a:r>
              <a:r>
                <a:rPr lang="en-US" sz="2200" dirty="0" err="1"/>
                <a:t>x</a:t>
              </a:r>
              <a:r>
                <a:rPr lang="en-US" sz="2200" baseline="-25000" dirty="0" err="1"/>
                <a:t>p</a:t>
              </a:r>
              <a:r>
                <a:rPr lang="en-US" sz="2200" baseline="-25000" dirty="0"/>
                <a:t> </a:t>
              </a:r>
              <a:r>
                <a:rPr lang="en-US" sz="2200" dirty="0"/>
                <a:t>is quantitative then                is Gaussian and if </a:t>
              </a:r>
              <a:r>
                <a:rPr lang="en-US" sz="2200" dirty="0" err="1"/>
                <a:t>x</a:t>
              </a:r>
              <a:r>
                <a:rPr lang="en-US" sz="2200" baseline="-25000" dirty="0" err="1"/>
                <a:t>p</a:t>
              </a:r>
              <a:r>
                <a:rPr lang="en-US" sz="2200" dirty="0"/>
                <a:t> is categorical then                is multinomial. </a:t>
              </a:r>
              <a:endParaRPr lang="en-US" sz="2200" baseline="-250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56E0A6-C37D-004E-A938-B3DC98AA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678" y="4286131"/>
              <a:ext cx="914400" cy="31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4D9E30-C9A4-5F43-B01C-7BBEE929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078" y="4606032"/>
              <a:ext cx="9144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466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Discriminant Analysis Classification: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6612" y="2425780"/>
            <a:ext cx="7281862" cy="769441"/>
            <a:chOff x="836612" y="2425780"/>
            <a:chExt cx="7281862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836612" y="2425780"/>
              <a:ext cx="7281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Issues: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>
                  <a:solidFill>
                    <a:srgbClr val="000000"/>
                  </a:solidFill>
                </a:rPr>
                <a:t>What do we use for </a:t>
              </a: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1895" y="2873023"/>
              <a:ext cx="3213100" cy="2794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64822" y="3309761"/>
            <a:ext cx="7888112" cy="3203929"/>
            <a:chOff x="764822" y="3309761"/>
            <a:chExt cx="7888112" cy="3203929"/>
          </a:xfrm>
        </p:grpSpPr>
        <p:grpSp>
          <p:nvGrpSpPr>
            <p:cNvPr id="4" name="Group 3"/>
            <p:cNvGrpSpPr/>
            <p:nvPr/>
          </p:nvGrpSpPr>
          <p:grpSpPr>
            <a:xfrm>
              <a:off x="764822" y="3309761"/>
              <a:ext cx="6974417" cy="3203929"/>
              <a:chOff x="764822" y="3309761"/>
              <a:chExt cx="6974417" cy="3203929"/>
            </a:xfrm>
          </p:grpSpPr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4822" y="3309761"/>
                <a:ext cx="2590800" cy="2679700"/>
              </a:xfrm>
              <a:prstGeom prst="rect">
                <a:avLst/>
              </a:prstGeom>
            </p:spPr>
          </p:pic>
          <p:pic>
            <p:nvPicPr>
              <p:cNvPr id="13" name="Picture 12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4539" y="6246990"/>
                <a:ext cx="5854700" cy="266700"/>
              </a:xfrm>
              <a:prstGeom prst="rect">
                <a:avLst/>
              </a:prstGeom>
            </p:spPr>
          </p:pic>
        </p:grp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734" y="3377495"/>
              <a:ext cx="4775200" cy="250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124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Discriminant Analysis Classification: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612" y="2425780"/>
            <a:ext cx="728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rgbClr val="000000"/>
                </a:solidFill>
              </a:rPr>
              <a:t>What happens if we don’t have Gaussian distributed explanatory variables?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Use kernel density estimates of the distribution  </a:t>
            </a:r>
          </a:p>
        </p:txBody>
      </p:sp>
    </p:spTree>
    <p:extLst>
      <p:ext uri="{BB962C8B-B14F-4D97-AF65-F5344CB8AC3E}">
        <p14:creationId xmlns:p14="http://schemas.microsoft.com/office/powerpoint/2010/main" val="28793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Kernel Density Estimation </a:t>
            </a:r>
            <a:r>
              <a:rPr lang="en-US" sz="2200" dirty="0"/>
              <a:t>(i.e. what density() is doing)</a:t>
            </a:r>
            <a:r>
              <a:rPr lang="en-US" sz="2200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D687ED-F253-1544-ACDB-EAE2B6939DD6}"/>
              </a:ext>
            </a:extLst>
          </p:cNvPr>
          <p:cNvSpPr txBox="1"/>
          <p:nvPr/>
        </p:nvSpPr>
        <p:spPr>
          <a:xfrm>
            <a:off x="836612" y="2432379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          is called a “kernel” if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8388F-B602-6C40-AC0F-2709845E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905" y="2521650"/>
            <a:ext cx="6096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30664C-E01D-AB43-8CB8-D98BA7D7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971" y="2330323"/>
            <a:ext cx="1739900" cy="635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F40FEE-F091-DF49-9E67-9712B707080C}"/>
                  </a:ext>
                </a:extLst>
              </p:cNvPr>
              <p:cNvSpPr txBox="1"/>
              <p:nvPr/>
            </p:nvSpPr>
            <p:spPr>
              <a:xfrm>
                <a:off x="836612" y="4077464"/>
                <a:ext cx="728186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70C0"/>
                    </a:solidFill>
                  </a:rPr>
                  <a:t>Intuition:</a:t>
                </a:r>
                <a:r>
                  <a:rPr lang="en-US" sz="2200" dirty="0"/>
                  <a:t> Basis function expansion for a distribution (because distribution “curves” (pdfs) are generally non-linear). 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200" dirty="0"/>
                  <a:t> is a bandwidth parameter (“</a:t>
                </a:r>
                <a:r>
                  <a:rPr lang="en-US" sz="2200" dirty="0" err="1"/>
                  <a:t>bw</a:t>
                </a:r>
                <a:r>
                  <a:rPr lang="en-US" sz="2200" dirty="0"/>
                  <a:t>” in R).  Its also easy to show (using Stat 641 material)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F40FEE-F091-DF49-9E67-9712B7070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2" y="4077464"/>
                <a:ext cx="7281862" cy="1446550"/>
              </a:xfrm>
              <a:prstGeom prst="rect">
                <a:avLst/>
              </a:prstGeom>
              <a:blipFill>
                <a:blip r:embed="rId4"/>
                <a:stretch>
                  <a:fillRect l="-871" t="-2609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8032B1-DF42-EB4E-8567-CA421494E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162" y="3134043"/>
            <a:ext cx="34544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BEF45-FE8C-AD42-BA30-A41CEC0E7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0047" y="5669294"/>
            <a:ext cx="1536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9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Discriminant Analysis Classification: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612" y="2425780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200" dirty="0">
                <a:solidFill>
                  <a:srgbClr val="000000"/>
                </a:solidFill>
              </a:rPr>
              <a:t>What happens if we have categorical variables?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Use a multinomial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9351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612" y="178795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Maximal Margin </a:t>
            </a:r>
            <a:r>
              <a:rPr lang="en-US" sz="2200" dirty="0" err="1">
                <a:solidFill>
                  <a:srgbClr val="FF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: Plane that maximizes orthogonal distance from observations to plane.</a:t>
            </a:r>
          </a:p>
        </p:txBody>
      </p:sp>
      <p:pic>
        <p:nvPicPr>
          <p:cNvPr id="4" name="Picture 3" descr="9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22" y="2466623"/>
            <a:ext cx="4248368" cy="41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#1:  Separating </a:t>
            </a:r>
            <a:r>
              <a:rPr lang="en-US" sz="2200" dirty="0" err="1">
                <a:solidFill>
                  <a:srgbClr val="FF0000"/>
                </a:solidFill>
              </a:rPr>
              <a:t>Hyperplanes</a:t>
            </a:r>
            <a:endParaRPr lang="en-US" sz="2200" dirty="0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6612" y="2425780"/>
            <a:ext cx="7345362" cy="1877437"/>
            <a:chOff x="836612" y="2425780"/>
            <a:chExt cx="7345362" cy="1877437"/>
          </a:xfrm>
        </p:grpSpPr>
        <p:grpSp>
          <p:nvGrpSpPr>
            <p:cNvPr id="3" name="Group 2"/>
            <p:cNvGrpSpPr/>
            <p:nvPr/>
          </p:nvGrpSpPr>
          <p:grpSpPr>
            <a:xfrm>
              <a:off x="836612" y="2425780"/>
              <a:ext cx="7281862" cy="1446550"/>
              <a:chOff x="836612" y="2425780"/>
              <a:chExt cx="7281862" cy="144655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36612" y="2425780"/>
                <a:ext cx="728186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err="1">
                    <a:solidFill>
                      <a:srgbClr val="000000"/>
                    </a:solidFill>
                  </a:rPr>
                  <a:t>Hyperplane</a:t>
                </a:r>
                <a:r>
                  <a:rPr lang="en-US" sz="2200" dirty="0">
                    <a:solidFill>
                      <a:srgbClr val="000000"/>
                    </a:solidFill>
                  </a:rPr>
                  <a:t>: A flat subset with dimension</a:t>
                </a:r>
              </a:p>
              <a:p>
                <a:pPr marL="800100" lvl="1" indent="-342900">
                  <a:buFont typeface="Arial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</a:rPr>
                  <a:t>In         a point.</a:t>
                </a:r>
              </a:p>
              <a:p>
                <a:pPr marL="800100" lvl="1" indent="-342900">
                  <a:buFont typeface="Arial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</a:rPr>
                  <a:t>In         a line.</a:t>
                </a:r>
              </a:p>
              <a:p>
                <a:pPr marL="800100" lvl="1" indent="-342900">
                  <a:buFont typeface="Arial"/>
                  <a:buChar char="•"/>
                </a:pPr>
                <a:r>
                  <a:rPr lang="en-US" sz="2200" dirty="0">
                    <a:solidFill>
                      <a:srgbClr val="000000"/>
                    </a:solidFill>
                  </a:rPr>
                  <a:t>In         a plane </a:t>
                </a:r>
              </a:p>
            </p:txBody>
          </p:sp>
          <p:pic>
            <p:nvPicPr>
              <p:cNvPr id="6" name="Picture 5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8905" y="2554108"/>
                <a:ext cx="749300" cy="203200"/>
              </a:xfrm>
              <a:prstGeom prst="rect">
                <a:avLst/>
              </a:prstGeom>
            </p:spPr>
          </p:pic>
          <p:pic>
            <p:nvPicPr>
              <p:cNvPr id="8" name="Picture 7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8563" y="2843387"/>
                <a:ext cx="457200" cy="254000"/>
              </a:xfrm>
              <a:prstGeom prst="rect">
                <a:avLst/>
              </a:prstGeom>
            </p:spPr>
          </p:pic>
          <p:pic>
            <p:nvPicPr>
              <p:cNvPr id="10" name="Picture 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8563" y="3160886"/>
                <a:ext cx="457200" cy="254000"/>
              </a:xfrm>
              <a:prstGeom prst="rect">
                <a:avLst/>
              </a:prstGeom>
            </p:spPr>
          </p:pic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8563" y="3513670"/>
                <a:ext cx="457200" cy="254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900112" y="3872330"/>
              <a:ext cx="7281862" cy="430887"/>
              <a:chOff x="900112" y="3872330"/>
              <a:chExt cx="7281862" cy="43088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900112" y="3872330"/>
                <a:ext cx="72818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Mathematically: </a:t>
                </a:r>
              </a:p>
            </p:txBody>
          </p:sp>
          <p:pic>
            <p:nvPicPr>
              <p:cNvPr id="13" name="Picture 12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8493" y="3968047"/>
                <a:ext cx="3098800" cy="3048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900112" y="4423120"/>
            <a:ext cx="7281862" cy="1553300"/>
            <a:chOff x="900112" y="4423120"/>
            <a:chExt cx="7281862" cy="1553300"/>
          </a:xfrm>
        </p:grpSpPr>
        <p:grpSp>
          <p:nvGrpSpPr>
            <p:cNvPr id="7" name="Group 6"/>
            <p:cNvGrpSpPr/>
            <p:nvPr/>
          </p:nvGrpSpPr>
          <p:grpSpPr>
            <a:xfrm>
              <a:off x="900112" y="4423120"/>
              <a:ext cx="7281862" cy="1553300"/>
              <a:chOff x="900112" y="4423120"/>
              <a:chExt cx="7281862" cy="15533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00112" y="4423120"/>
                <a:ext cx="7281862" cy="1553300"/>
                <a:chOff x="900112" y="4423120"/>
                <a:chExt cx="7281862" cy="1553300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900112" y="4423120"/>
                  <a:ext cx="728186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rgbClr val="000000"/>
                      </a:solidFill>
                    </a:rPr>
                    <a:t>Divides the    -dimensional space in two.  For example, if  </a:t>
                  </a:r>
                </a:p>
              </p:txBody>
            </p:sp>
            <p:pic>
              <p:nvPicPr>
                <p:cNvPr id="16" name="Picture 15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0787" y="4540957"/>
                  <a:ext cx="203200" cy="203200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900112" y="5206979"/>
                  <a:ext cx="728186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rgbClr val="000000"/>
                      </a:solidFill>
                    </a:rPr>
                    <a:t>then the point      is “above” the </a:t>
                  </a:r>
                  <a:r>
                    <a:rPr lang="en-US" sz="2200" dirty="0" err="1">
                      <a:solidFill>
                        <a:srgbClr val="000000"/>
                      </a:solidFill>
                    </a:rPr>
                    <a:t>hyperplane</a:t>
                  </a:r>
                  <a:r>
                    <a:rPr lang="en-US" sz="2200" dirty="0">
                      <a:solidFill>
                        <a:srgbClr val="000000"/>
                      </a:solidFill>
                    </a:rPr>
                    <a:t>.  Otherwise, its “below” the </a:t>
                  </a:r>
                  <a:r>
                    <a:rPr lang="en-US" sz="2200" dirty="0" err="1">
                      <a:solidFill>
                        <a:srgbClr val="000000"/>
                      </a:solidFill>
                    </a:rPr>
                    <a:t>hyperplane</a:t>
                  </a:r>
                  <a:r>
                    <a:rPr lang="en-US" sz="2200" dirty="0">
                      <a:solidFill>
                        <a:srgbClr val="000000"/>
                      </a:solidFill>
                    </a:rPr>
                    <a:t>. </a:t>
                  </a:r>
                </a:p>
              </p:txBody>
            </p:sp>
          </p:grpSp>
          <p:pic>
            <p:nvPicPr>
              <p:cNvPr id="20" name="Picture 19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20625" y="5394450"/>
                <a:ext cx="266700" cy="190500"/>
              </a:xfrm>
              <a:prstGeom prst="rect">
                <a:avLst/>
              </a:prstGeom>
            </p:spPr>
          </p:pic>
        </p:grp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850" y="4902179"/>
              <a:ext cx="26543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#1:  Separating </a:t>
            </a:r>
            <a:r>
              <a:rPr lang="en-US" sz="2200" dirty="0" err="1">
                <a:solidFill>
                  <a:srgbClr val="FF0000"/>
                </a:solidFill>
              </a:rPr>
              <a:t>Hyperplanes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3" name="Picture 2" descr="9.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/>
          <a:stretch/>
        </p:blipFill>
        <p:spPr>
          <a:xfrm>
            <a:off x="568678" y="2372659"/>
            <a:ext cx="4597437" cy="42333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6115" y="2482225"/>
            <a:ext cx="35333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For            , let 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23" y="2603499"/>
            <a:ext cx="711200" cy="203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66" y="2591506"/>
            <a:ext cx="1244600" cy="292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74" y="3021894"/>
            <a:ext cx="2692400" cy="10541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166115" y="4208013"/>
            <a:ext cx="3533385" cy="2112723"/>
            <a:chOff x="5166115" y="4208013"/>
            <a:chExt cx="3533385" cy="2112723"/>
          </a:xfrm>
        </p:grpSpPr>
        <p:sp>
          <p:nvSpPr>
            <p:cNvPr id="20" name="TextBox 19"/>
            <p:cNvSpPr txBox="1"/>
            <p:nvPr/>
          </p:nvSpPr>
          <p:spPr>
            <a:xfrm>
              <a:off x="5166115" y="4208013"/>
              <a:ext cx="35333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Also, if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3074" y="4778725"/>
              <a:ext cx="2692400" cy="105410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166115" y="5889849"/>
              <a:ext cx="35333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so you’re “above” the line.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68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Admissions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112" y="1962788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is our goal with the admissions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2" y="2367294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Determine who is in and who is out.</a:t>
            </a:r>
          </a:p>
        </p:txBody>
      </p:sp>
    </p:spTree>
    <p:extLst>
      <p:ext uri="{BB962C8B-B14F-4D97-AF65-F5344CB8AC3E}">
        <p14:creationId xmlns:p14="http://schemas.microsoft.com/office/powerpoint/2010/main" val="74792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#1:  Separating </a:t>
            </a:r>
            <a:r>
              <a:rPr lang="en-US" sz="2200" dirty="0" err="1">
                <a:solidFill>
                  <a:srgbClr val="FF0000"/>
                </a:solidFill>
              </a:rPr>
              <a:t>Hyperplanes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612" y="2425780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Big Idea: Find a </a:t>
            </a:r>
            <a:r>
              <a:rPr lang="en-US" sz="2200" dirty="0" err="1">
                <a:solidFill>
                  <a:srgbClr val="00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 that separates the different classes.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6612" y="3124665"/>
            <a:ext cx="7281862" cy="1165114"/>
            <a:chOff x="836612" y="3124665"/>
            <a:chExt cx="7281862" cy="1165114"/>
          </a:xfrm>
        </p:grpSpPr>
        <p:sp>
          <p:nvSpPr>
            <p:cNvPr id="6" name="TextBox 5"/>
            <p:cNvSpPr txBox="1"/>
            <p:nvPr/>
          </p:nvSpPr>
          <p:spPr>
            <a:xfrm>
              <a:off x="836612" y="3124665"/>
              <a:ext cx="7281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Let                      , rather than                     We want to find a </a:t>
              </a:r>
              <a:r>
                <a:rPr lang="en-US" sz="2200" dirty="0" err="1">
                  <a:solidFill>
                    <a:srgbClr val="000000"/>
                  </a:solidFill>
                </a:rPr>
                <a:t>hyperplane</a:t>
              </a:r>
              <a:r>
                <a:rPr lang="en-US" sz="2200" dirty="0">
                  <a:solidFill>
                    <a:srgbClr val="000000"/>
                  </a:solidFill>
                </a:rPr>
                <a:t> such that,   </a:t>
              </a: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989" y="3223445"/>
              <a:ext cx="1447800" cy="2921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4783" y="3230501"/>
              <a:ext cx="1308100" cy="2921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150" y="3984979"/>
              <a:ext cx="2425700" cy="3048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836612" y="4405954"/>
            <a:ext cx="7281862" cy="2036507"/>
            <a:chOff x="836612" y="4405954"/>
            <a:chExt cx="7281862" cy="2036507"/>
          </a:xfrm>
        </p:grpSpPr>
        <p:sp>
          <p:nvSpPr>
            <p:cNvPr id="12" name="TextBox 11"/>
            <p:cNvSpPr txBox="1"/>
            <p:nvPr/>
          </p:nvSpPr>
          <p:spPr>
            <a:xfrm>
              <a:off x="836612" y="4405954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The classification rule becomes:</a:t>
              </a: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150" y="4965700"/>
              <a:ext cx="2413000" cy="3048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36612" y="5334465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and, magnitude of                  becomes how far away a point is from the </a:t>
              </a:r>
              <a:r>
                <a:rPr lang="en-US" sz="2200" dirty="0" err="1">
                  <a:solidFill>
                    <a:srgbClr val="000000"/>
                  </a:solidFill>
                </a:rPr>
                <a:t>hyperplane</a:t>
              </a:r>
              <a:r>
                <a:rPr lang="en-US" sz="2200" dirty="0">
                  <a:solidFill>
                    <a:srgbClr val="000000"/>
                  </a:solidFill>
                </a:rPr>
                <a:t>. The function                  is referred to as the </a:t>
              </a:r>
              <a:r>
                <a:rPr lang="en-US" sz="2200" dirty="0">
                  <a:solidFill>
                    <a:srgbClr val="FF0000"/>
                  </a:solidFill>
                </a:rPr>
                <a:t>classifier (or classifying function).</a:t>
              </a:r>
              <a:r>
                <a:rPr lang="en-US" sz="2200" dirty="0">
                  <a:solidFill>
                    <a:srgbClr val="000000"/>
                  </a:solidFill>
                </a:rPr>
                <a:t> 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399" y="5435601"/>
              <a:ext cx="1092200" cy="3048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87" y="5754513"/>
              <a:ext cx="10922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22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#1:  Separating </a:t>
            </a:r>
            <a:r>
              <a:rPr lang="en-US" sz="2200" dirty="0" err="1">
                <a:solidFill>
                  <a:srgbClr val="FF0000"/>
                </a:solidFill>
              </a:rPr>
              <a:t>Hyperplanes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612" y="2425780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 with finding separating </a:t>
            </a:r>
            <a:r>
              <a:rPr lang="en-US" sz="2200" dirty="0" err="1">
                <a:solidFill>
                  <a:srgbClr val="000000"/>
                </a:solidFill>
              </a:rPr>
              <a:t>hyperplanes</a:t>
            </a:r>
            <a:r>
              <a:rPr lang="en-US" sz="2200" dirty="0">
                <a:solidFill>
                  <a:srgbClr val="00000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If such a plane does exist, there are infinitely many of them.</a:t>
            </a:r>
          </a:p>
        </p:txBody>
      </p:sp>
      <p:pic>
        <p:nvPicPr>
          <p:cNvPr id="3" name="Picture 2" descr="9.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8"/>
          <a:stretch/>
        </p:blipFill>
        <p:spPr>
          <a:xfrm>
            <a:off x="2785810" y="3074894"/>
            <a:ext cx="3572381" cy="357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612" y="178795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Maximal Margin </a:t>
            </a:r>
            <a:r>
              <a:rPr lang="en-US" sz="2200" dirty="0" err="1">
                <a:solidFill>
                  <a:srgbClr val="FF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: Plane that maximizes orthogonal distance from observations to plane.</a:t>
            </a:r>
          </a:p>
        </p:txBody>
      </p:sp>
      <p:pic>
        <p:nvPicPr>
          <p:cNvPr id="4" name="Picture 3" descr="9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22" y="2466623"/>
            <a:ext cx="4248368" cy="417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01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612" y="178795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Maximal Margin </a:t>
            </a:r>
            <a:r>
              <a:rPr lang="en-US" sz="2200" dirty="0" err="1">
                <a:solidFill>
                  <a:srgbClr val="FF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: Plane that maximizes orthogonal distance from observations to plane.</a:t>
            </a:r>
          </a:p>
        </p:txBody>
      </p:sp>
      <p:pic>
        <p:nvPicPr>
          <p:cNvPr id="4" name="Picture 3" descr="9.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22" y="2466623"/>
            <a:ext cx="4248368" cy="4172655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30401" y="2801135"/>
            <a:ext cx="4704821" cy="3542387"/>
            <a:chOff x="530401" y="2801135"/>
            <a:chExt cx="4704821" cy="3542387"/>
          </a:xfrm>
        </p:grpSpPr>
        <p:sp>
          <p:nvSpPr>
            <p:cNvPr id="8" name="TextBox 7"/>
            <p:cNvSpPr txBox="1"/>
            <p:nvPr/>
          </p:nvSpPr>
          <p:spPr>
            <a:xfrm>
              <a:off x="530401" y="5912635"/>
              <a:ext cx="2185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Margin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0401" y="2801135"/>
              <a:ext cx="21859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Support Vectors</a:t>
              </a:r>
            </a:p>
          </p:txBody>
        </p:sp>
        <p:cxnSp>
          <p:nvCxnSpPr>
            <p:cNvPr id="10" name="Straight Arrow Connector 9"/>
            <p:cNvCxnSpPr>
              <a:stCxn id="9" idx="3"/>
            </p:cNvCxnSpPr>
            <p:nvPr/>
          </p:nvCxnSpPr>
          <p:spPr>
            <a:xfrm>
              <a:off x="2716389" y="3016579"/>
              <a:ext cx="2518833" cy="69464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</p:cNvCxnSpPr>
            <p:nvPr/>
          </p:nvCxnSpPr>
          <p:spPr>
            <a:xfrm>
              <a:off x="2716389" y="3016579"/>
              <a:ext cx="1622778" cy="2148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3"/>
            </p:cNvCxnSpPr>
            <p:nvPr/>
          </p:nvCxnSpPr>
          <p:spPr>
            <a:xfrm>
              <a:off x="2716389" y="3016579"/>
              <a:ext cx="2271889" cy="2148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2222500" y="5256389"/>
              <a:ext cx="2269067" cy="9101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40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612" y="178795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Maximal Margin </a:t>
            </a:r>
            <a:r>
              <a:rPr lang="en-US" sz="2200" dirty="0" err="1">
                <a:solidFill>
                  <a:srgbClr val="FF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: Plane that maximizes orthogonal distance from observations to plane.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3261" y="3273952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Mathematically, find the </a:t>
            </a:r>
            <a:r>
              <a:rPr lang="en-US" sz="2200" dirty="0" err="1">
                <a:solidFill>
                  <a:srgbClr val="00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 that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98610" y="4472869"/>
            <a:ext cx="36372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</a:rPr>
              <a:t>Ensures points are on the “right” side of the </a:t>
            </a:r>
            <a:r>
              <a:rPr lang="en-US" sz="2200" dirty="0" err="1">
                <a:solidFill>
                  <a:srgbClr val="00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</p:txBody>
      </p:sp>
      <p:cxnSp>
        <p:nvCxnSpPr>
          <p:cNvPr id="11" name="Straight Arrow Connector 10"/>
          <p:cNvCxnSpPr>
            <a:cxnSpLocks/>
            <a:stCxn id="15" idx="1"/>
          </p:cNvCxnSpPr>
          <p:nvPr/>
        </p:nvCxnSpPr>
        <p:spPr>
          <a:xfrm flipH="1" flipV="1">
            <a:off x="4692553" y="5017461"/>
            <a:ext cx="506057" cy="94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99916" y="3735656"/>
            <a:ext cx="2492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</a:rPr>
              <a:t>Maximum margin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692553" y="3951100"/>
            <a:ext cx="1007364" cy="2154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3" y="4167393"/>
            <a:ext cx="4076700" cy="121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5555A-B6C4-D746-ACC3-7A801390FA0E}"/>
              </a:ext>
            </a:extLst>
          </p:cNvPr>
          <p:cNvSpPr txBox="1"/>
          <p:nvPr/>
        </p:nvSpPr>
        <p:spPr>
          <a:xfrm>
            <a:off x="836611" y="256541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Recall, the </a:t>
            </a:r>
            <a:r>
              <a:rPr lang="en-US" sz="2200" i="1" dirty="0">
                <a:solidFill>
                  <a:srgbClr val="000000"/>
                </a:solidFill>
              </a:rPr>
              <a:t>perpendicular</a:t>
            </a:r>
            <a:r>
              <a:rPr lang="en-US" sz="2200" dirty="0">
                <a:solidFill>
                  <a:srgbClr val="000000"/>
                </a:solidFill>
              </a:rPr>
              <a:t> distance from a dot      to a hyperplane         is           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067A43-D1FD-3742-8A32-1DE05BD4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20" y="3019952"/>
            <a:ext cx="406400" cy="25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D37EEC-FF1E-A042-9676-FCB3ADC80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326" y="2972958"/>
            <a:ext cx="18415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4BD68A-7391-7B47-9D1F-FB5AD744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121" y="2658036"/>
            <a:ext cx="3429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54949-5EE9-3B47-B8B3-C9E04E064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6216" y="5849147"/>
            <a:ext cx="4203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4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612" y="178795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Calculating the Maximal Margin Hyperplane</a:t>
            </a:r>
            <a:r>
              <a:rPr lang="en-US" sz="2200" dirty="0">
                <a:solidFill>
                  <a:srgbClr val="000000"/>
                </a:solidFill>
              </a:rPr>
              <a:t>:  For all separating hyperplanes the condition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D3A2C-273D-3A48-B228-6C5E3D7B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06" y="2625118"/>
            <a:ext cx="4279900" cy="68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84F54-D837-F34A-A92A-40D3961D646B}"/>
                  </a:ext>
                </a:extLst>
              </p:cNvPr>
              <p:cNvSpPr txBox="1"/>
              <p:nvPr/>
            </p:nvSpPr>
            <p:spPr>
              <a:xfrm>
                <a:off x="836612" y="4217346"/>
                <a:ext cx="728186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is always true (i.e. the scaling of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200" dirty="0"/>
                  <a:t> is arbitrary).  So we can arbitrarily set                                      to get                       and rephrase the optimization as the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convex</a:t>
                </a:r>
                <a:r>
                  <a:rPr lang="en-US" sz="2200" dirty="0"/>
                  <a:t> optimization: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6884F54-D837-F34A-A92A-40D3961D6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2" y="4217346"/>
                <a:ext cx="7281862" cy="1107996"/>
              </a:xfrm>
              <a:prstGeom prst="rect">
                <a:avLst/>
              </a:prstGeom>
              <a:blipFill>
                <a:blip r:embed="rId3"/>
                <a:stretch>
                  <a:fillRect l="-871" t="-3409" r="-69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B37461-D41B-4042-B59E-4534CC116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06" y="3554582"/>
            <a:ext cx="44069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1C25A3-9981-3841-8C9B-0BF0253BC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4550" y="4589494"/>
            <a:ext cx="252730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C82E9-8D2F-6B4B-83A5-2122C5328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942" y="4612594"/>
            <a:ext cx="14097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36E50-D0E5-0C49-A178-5FD7CC2FD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936" y="5325342"/>
            <a:ext cx="2514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3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612" y="178795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Calculating the Maximal Margin </a:t>
            </a:r>
            <a:r>
              <a:rPr lang="en-US" sz="2200" dirty="0" err="1">
                <a:solidFill>
                  <a:srgbClr val="FF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: The Lagrange equation to be minimized is then: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612" y="3428688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which has the solution (ugly to show – Lagrange dualities):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43" y="2603188"/>
            <a:ext cx="4203700" cy="82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993" y="3994265"/>
            <a:ext cx="2959100" cy="73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6612" y="4827170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so that: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17" y="5415840"/>
            <a:ext cx="4356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49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#1:  Separating </a:t>
            </a:r>
            <a:r>
              <a:rPr lang="en-US" sz="2200" dirty="0" err="1">
                <a:solidFill>
                  <a:srgbClr val="FF0000"/>
                </a:solidFill>
              </a:rPr>
              <a:t>Hyperplanes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6612" y="2425780"/>
            <a:ext cx="72818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 with finding separating </a:t>
            </a:r>
            <a:r>
              <a:rPr lang="en-US" sz="2200" dirty="0" err="1">
                <a:solidFill>
                  <a:srgbClr val="000000"/>
                </a:solidFill>
              </a:rPr>
              <a:t>hyperplanes</a:t>
            </a:r>
            <a:r>
              <a:rPr lang="en-US" sz="2200" dirty="0">
                <a:solidFill>
                  <a:srgbClr val="00000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If such a plane does exists, there are infinitely many of them – use maximum margin </a:t>
            </a:r>
            <a:r>
              <a:rPr lang="en-US" sz="2200" dirty="0" err="1">
                <a:solidFill>
                  <a:srgbClr val="00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Separating </a:t>
            </a:r>
            <a:r>
              <a:rPr lang="en-US" sz="2200" dirty="0" err="1">
                <a:solidFill>
                  <a:srgbClr val="000000"/>
                </a:solidFill>
              </a:rPr>
              <a:t>hyperplanes</a:t>
            </a:r>
            <a:r>
              <a:rPr lang="en-US" sz="2200" dirty="0">
                <a:solidFill>
                  <a:srgbClr val="000000"/>
                </a:solidFill>
              </a:rPr>
              <a:t>, essentially, don’t exist for real data.</a:t>
            </a:r>
          </a:p>
        </p:txBody>
      </p:sp>
    </p:spTree>
    <p:extLst>
      <p:ext uri="{BB962C8B-B14F-4D97-AF65-F5344CB8AC3E}">
        <p14:creationId xmlns:p14="http://schemas.microsoft.com/office/powerpoint/2010/main" val="790247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Support Vector Classifier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2425780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Big Idea: Find a hyperplane that “almost” separates the classes.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88367" y="3047772"/>
            <a:ext cx="3384568" cy="2044058"/>
            <a:chOff x="4630542" y="3898195"/>
            <a:chExt cx="3384568" cy="2044058"/>
          </a:xfrm>
        </p:grpSpPr>
        <p:sp>
          <p:nvSpPr>
            <p:cNvPr id="6" name="TextBox 5"/>
            <p:cNvSpPr txBox="1"/>
            <p:nvPr/>
          </p:nvSpPr>
          <p:spPr>
            <a:xfrm>
              <a:off x="5472112" y="3898195"/>
              <a:ext cx="254299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“Slack Variables”</a:t>
              </a:r>
            </a:p>
          </p:txBody>
        </p:sp>
        <p:cxnSp>
          <p:nvCxnSpPr>
            <p:cNvPr id="7" name="Straight Arrow Connector 6"/>
            <p:cNvCxnSpPr>
              <a:cxnSpLocks/>
              <a:stCxn id="6" idx="1"/>
            </p:cNvCxnSpPr>
            <p:nvPr/>
          </p:nvCxnSpPr>
          <p:spPr>
            <a:xfrm flipH="1">
              <a:off x="4630542" y="4113639"/>
              <a:ext cx="841570" cy="285657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472111" y="5031317"/>
              <a:ext cx="254299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Tuning “Budget” Parameter</a:t>
              </a:r>
            </a:p>
          </p:txBody>
        </p: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 flipH="1">
              <a:off x="4630542" y="5264194"/>
              <a:ext cx="909303" cy="678059"/>
            </a:xfrm>
            <a:prstGeom prst="straightConnector1">
              <a:avLst/>
            </a:prstGeom>
            <a:ln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CD301-7A11-2647-A803-BD322CE7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67" y="3477259"/>
            <a:ext cx="4889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6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Support Vector Classifier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928" y="4199035"/>
            <a:ext cx="2987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rgbClr val="000000"/>
                </a:solidFill>
              </a:rPr>
              <a:t>Slack Variables -___     </a:t>
            </a:r>
          </a:p>
        </p:txBody>
      </p:sp>
      <p:pic>
        <p:nvPicPr>
          <p:cNvPr id="4" name="Picture 3" descr="9.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9" t="9246"/>
          <a:stretch/>
        </p:blipFill>
        <p:spPr>
          <a:xfrm>
            <a:off x="146707" y="2488184"/>
            <a:ext cx="4710959" cy="405433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392005" y="3422721"/>
            <a:ext cx="538146" cy="703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8480000">
            <a:off x="973384" y="3496092"/>
            <a:ext cx="106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Margin = M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986636" y="4269432"/>
            <a:ext cx="278117" cy="36049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51572" y="3731269"/>
            <a:ext cx="161592" cy="192264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98" y="4377572"/>
            <a:ext cx="190500" cy="177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7" y="4818299"/>
            <a:ext cx="3365500" cy="2667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2611803" y="4951649"/>
            <a:ext cx="2403719" cy="21472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670817"/>
            <a:ext cx="194310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A0F45F-89D9-9C43-822B-3794F5799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717" y="3473439"/>
            <a:ext cx="313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Admissions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73C32-0B08-F34D-B62E-77AC03C3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5" y="2055733"/>
            <a:ext cx="7593496" cy="41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33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Support Vector Classifier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928" y="4199035"/>
            <a:ext cx="2987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rgbClr val="000000"/>
                </a:solidFill>
              </a:rPr>
              <a:t>Slack Variables -___     </a:t>
            </a:r>
          </a:p>
        </p:txBody>
      </p:sp>
      <p:pic>
        <p:nvPicPr>
          <p:cNvPr id="4" name="Picture 3" descr="9.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9" t="9246"/>
          <a:stretch/>
        </p:blipFill>
        <p:spPr>
          <a:xfrm>
            <a:off x="146707" y="2488184"/>
            <a:ext cx="4710959" cy="405433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392005" y="3422721"/>
            <a:ext cx="538146" cy="703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8480000">
            <a:off x="973384" y="3496092"/>
            <a:ext cx="106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Margin = M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986636" y="4269432"/>
            <a:ext cx="278117" cy="36049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51572" y="3731269"/>
            <a:ext cx="161592" cy="192264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98" y="4377572"/>
            <a:ext cx="190500" cy="177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7" y="4818299"/>
            <a:ext cx="33655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670817"/>
            <a:ext cx="1943100" cy="6858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66" y="5300839"/>
            <a:ext cx="3594100" cy="2921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3153833" y="4466167"/>
            <a:ext cx="1629835" cy="9525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01635C-4962-AE4D-A856-0E58EE0C6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0717" y="3467176"/>
            <a:ext cx="313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6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Support Vector Classifier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928" y="4199035"/>
            <a:ext cx="2987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rgbClr val="000000"/>
                </a:solidFill>
              </a:rPr>
              <a:t>Slack Variables -___     </a:t>
            </a:r>
          </a:p>
        </p:txBody>
      </p:sp>
      <p:pic>
        <p:nvPicPr>
          <p:cNvPr id="4" name="Picture 3" descr="9.6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69" t="9246"/>
          <a:stretch/>
        </p:blipFill>
        <p:spPr>
          <a:xfrm>
            <a:off x="146707" y="2488184"/>
            <a:ext cx="4710959" cy="405433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1392005" y="3422721"/>
            <a:ext cx="538146" cy="7032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8480000">
            <a:off x="973384" y="3496092"/>
            <a:ext cx="1067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Margin = M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986636" y="4269432"/>
            <a:ext cx="278117" cy="360490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51572" y="3731269"/>
            <a:ext cx="161592" cy="192264"/>
          </a:xfrm>
          <a:prstGeom prst="line">
            <a:avLst/>
          </a:prstGeom>
          <a:ln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798" y="4377572"/>
            <a:ext cx="190500" cy="1778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17" y="4818299"/>
            <a:ext cx="3365500" cy="2667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2670817"/>
            <a:ext cx="1943100" cy="6858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66" y="5300839"/>
            <a:ext cx="3594100" cy="2921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2850444" y="3831725"/>
            <a:ext cx="2180168" cy="208788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74" y="5806722"/>
            <a:ext cx="3009900" cy="26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E9DCBB-1D06-6F4B-B029-1645823BE3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0717" y="3467176"/>
            <a:ext cx="313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76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Support Vector Classifier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8227" y="4032326"/>
            <a:ext cx="2987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rgbClr val="000000"/>
                </a:solidFill>
              </a:rPr>
              <a:t>Tuning Parameter -_B_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51CAC-AF8D-BD4D-8322-E0F613C5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414840"/>
            <a:ext cx="3581400" cy="162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6DB51-DF16-794B-A976-A326B6C7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4573616"/>
            <a:ext cx="39497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E8E79-26A3-C446-AE72-53E9BA7F6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343" y="5049413"/>
            <a:ext cx="34544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8AD03-CBDC-7143-A913-B6BAFBF8D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900" y="5524576"/>
            <a:ext cx="4394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2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</a:t>
            </a:r>
            <a:r>
              <a:rPr lang="en-US" sz="2200" dirty="0"/>
              <a:t>Reworking the optimization problem as in the separating hyperplane example, we want: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2E805-496A-184C-87AD-E742394171E7}"/>
              </a:ext>
            </a:extLst>
          </p:cNvPr>
          <p:cNvSpPr txBox="1"/>
          <p:nvPr/>
        </p:nvSpPr>
        <p:spPr>
          <a:xfrm>
            <a:off x="900112" y="4548477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Which is equivalent to: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0D32-107F-D54D-A149-312E7405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93" y="2668877"/>
            <a:ext cx="3492500" cy="187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AD446-54C0-8043-B765-DDAA736D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43" y="5119840"/>
            <a:ext cx="5067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4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Building Block #2:  </a:t>
            </a:r>
            <a:r>
              <a:rPr lang="en-US" sz="2200" dirty="0"/>
              <a:t>The SVM solution (ugly to show):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0C6FA-136C-DF40-AC2E-666BA1B7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97" y="2547504"/>
            <a:ext cx="4711700" cy="1638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178C5D-F896-1E4D-A572-26F6305E13AF}"/>
              </a:ext>
            </a:extLst>
          </p:cNvPr>
          <p:cNvSpPr txBox="1"/>
          <p:nvPr/>
        </p:nvSpPr>
        <p:spPr>
          <a:xfrm>
            <a:off x="963612" y="422982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Only depends upon inner products w/support vectors!</a:t>
            </a:r>
          </a:p>
        </p:txBody>
      </p:sp>
    </p:spTree>
    <p:extLst>
      <p:ext uri="{BB962C8B-B14F-4D97-AF65-F5344CB8AC3E}">
        <p14:creationId xmlns:p14="http://schemas.microsoft.com/office/powerpoint/2010/main" val="2684308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330323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Big Idea:  A plane, literally, just won’t cut it!  Need something non-linear.</a:t>
            </a:r>
          </a:p>
        </p:txBody>
      </p:sp>
      <p:pic>
        <p:nvPicPr>
          <p:cNvPr id="3" name="Picture 2" descr="9.8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9"/>
          <a:stretch/>
        </p:blipFill>
        <p:spPr>
          <a:xfrm>
            <a:off x="2730500" y="3009899"/>
            <a:ext cx="3683000" cy="36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8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330323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Big Realization:  Recall a </a:t>
            </a:r>
            <a:r>
              <a:rPr lang="en-US" sz="2200" dirty="0" err="1">
                <a:solidFill>
                  <a:srgbClr val="000000"/>
                </a:solidFill>
              </a:rPr>
              <a:t>hyperplane</a:t>
            </a:r>
            <a:r>
              <a:rPr lang="en-US" sz="2200" dirty="0">
                <a:solidFill>
                  <a:srgbClr val="000000"/>
                </a:solidFill>
              </a:rPr>
              <a:t> only depends on support vectors and can be written </a:t>
            </a:r>
            <a:r>
              <a:rPr lang="en-US" sz="2200">
                <a:solidFill>
                  <a:srgbClr val="000000"/>
                </a:solidFill>
              </a:rPr>
              <a:t>using dot-products: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612" y="4087543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which is a linear function.  So, perform a basis function expansion to get non-linear surface: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B2E17-28FF-AA42-8EB0-334519FDF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593" y="4856984"/>
            <a:ext cx="3771900" cy="76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09F0A-51CE-944F-99CC-830FFE14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93" y="3189156"/>
            <a:ext cx="4876800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8B950-676B-6F4E-8759-5B0449FDF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656" y="5778935"/>
            <a:ext cx="6477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4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061BAD-F31D-2443-95B1-5F29DB3F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" y="3912442"/>
            <a:ext cx="8293100" cy="212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  The “Kernel” Trick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330323"/>
            <a:ext cx="72818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Kernels are positive semi-definite functions that, effectively, do a basis expansion but are computationally easy. For example, if P = 2 and we use 2</a:t>
            </a:r>
            <a:r>
              <a:rPr lang="en-US" sz="2200" baseline="30000" dirty="0">
                <a:solidFill>
                  <a:srgbClr val="000000"/>
                </a:solidFill>
              </a:rPr>
              <a:t>nd</a:t>
            </a:r>
            <a:r>
              <a:rPr lang="en-US" sz="2200" dirty="0">
                <a:solidFill>
                  <a:srgbClr val="000000"/>
                </a:solidFill>
              </a:rPr>
              <a:t> degree polynomial kernel then:</a:t>
            </a:r>
          </a:p>
          <a:p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184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 The “Kernel” Trick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652165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Common Choices of Kernels: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43" y="3241658"/>
            <a:ext cx="59690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9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254697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Results change a lot depending on kernel (basis function).</a:t>
            </a:r>
          </a:p>
        </p:txBody>
      </p:sp>
      <p:pic>
        <p:nvPicPr>
          <p:cNvPr id="3" name="Picture 2" descr="9.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3438319"/>
            <a:ext cx="6413500" cy="3124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04722" y="3299819"/>
            <a:ext cx="151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Polynomial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55733" y="3299819"/>
            <a:ext cx="151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Radial</a:t>
            </a:r>
          </a:p>
        </p:txBody>
      </p:sp>
    </p:spTree>
    <p:extLst>
      <p:ext uri="{BB962C8B-B14F-4D97-AF65-F5344CB8AC3E}">
        <p14:creationId xmlns:p14="http://schemas.microsoft.com/office/powerpoint/2010/main" val="73906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Admissions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55BDF-3E69-0F4E-B276-860248F00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3" y="2063330"/>
            <a:ext cx="7340251" cy="40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63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254697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Issues: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rgbClr val="000000"/>
                </a:solidFill>
              </a:rPr>
              <a:t>Tuning Parameter (B) chosen via cross-validation.</a:t>
            </a:r>
          </a:p>
        </p:txBody>
      </p:sp>
      <p:pic>
        <p:nvPicPr>
          <p:cNvPr id="5" name="Picture 4" descr="9.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33" y="3024137"/>
            <a:ext cx="3636434" cy="35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Support Vector Machines: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6612" y="2254697"/>
            <a:ext cx="728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200" dirty="0">
                <a:solidFill>
                  <a:srgbClr val="000000"/>
                </a:solidFill>
              </a:rPr>
              <a:t>Yes/No output rather than probabilities.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Solution is to calibrate probabilities (more on this in a few slides)</a:t>
            </a:r>
          </a:p>
        </p:txBody>
      </p:sp>
    </p:spTree>
    <p:extLst>
      <p:ext uri="{BB962C8B-B14F-4D97-AF65-F5344CB8AC3E}">
        <p14:creationId xmlns:p14="http://schemas.microsoft.com/office/powerpoint/2010/main" val="1450425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pic>
        <p:nvPicPr>
          <p:cNvPr id="4" name="Picture 3" descr="8.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7" y="1807264"/>
            <a:ext cx="4434344" cy="4434344"/>
          </a:xfrm>
          <a:prstGeom prst="rect">
            <a:avLst/>
          </a:prstGeom>
        </p:spPr>
      </p:pic>
      <p:pic>
        <p:nvPicPr>
          <p:cNvPr id="6" name="Picture 5" descr="8.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85" y="1807264"/>
            <a:ext cx="4838215" cy="41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66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36612" y="2055346"/>
            <a:ext cx="7281862" cy="1523461"/>
            <a:chOff x="836612" y="2055346"/>
            <a:chExt cx="7281862" cy="1523461"/>
          </a:xfrm>
        </p:grpSpPr>
        <p:grpSp>
          <p:nvGrpSpPr>
            <p:cNvPr id="10" name="Group 9"/>
            <p:cNvGrpSpPr/>
            <p:nvPr/>
          </p:nvGrpSpPr>
          <p:grpSpPr>
            <a:xfrm>
              <a:off x="836612" y="2055346"/>
              <a:ext cx="7281862" cy="1523461"/>
              <a:chOff x="836612" y="2055346"/>
              <a:chExt cx="7281862" cy="152346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836612" y="2055346"/>
                <a:ext cx="7281862" cy="1523461"/>
                <a:chOff x="836612" y="2055346"/>
                <a:chExt cx="7281862" cy="1523461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836612" y="2055346"/>
                  <a:ext cx="7281862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>
                      <a:solidFill>
                        <a:srgbClr val="000000"/>
                      </a:solidFill>
                    </a:rPr>
                    <a:t>Big Idea:  </a:t>
                  </a:r>
                </a:p>
                <a:p>
                  <a:pPr marL="914400" lvl="1" indent="-457200">
                    <a:buFont typeface="+mj-lt"/>
                    <a:buAutoNum type="arabicPeriod"/>
                  </a:pPr>
                  <a:r>
                    <a:rPr lang="en-US" sz="2200" dirty="0">
                      <a:solidFill>
                        <a:srgbClr val="000000"/>
                      </a:solidFill>
                    </a:rPr>
                    <a:t>Divide predictor space into T non-overlapping regions</a:t>
                  </a:r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836612" y="3147920"/>
                  <a:ext cx="728186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914400" lvl="1" indent="-457200">
                    <a:buFont typeface="+mj-lt"/>
                    <a:buAutoNum type="arabicPeriod" startAt="2"/>
                  </a:pPr>
                  <a:r>
                    <a:rPr lang="en-US" sz="2200" dirty="0">
                      <a:solidFill>
                        <a:srgbClr val="000000"/>
                      </a:solidFill>
                    </a:rPr>
                    <a:t>For any                 make the same prediction. </a:t>
                  </a:r>
                </a:p>
              </p:txBody>
            </p:sp>
          </p:grpSp>
          <p:pic>
            <p:nvPicPr>
              <p:cNvPr id="3" name="Picture 2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5614" y="2838844"/>
                <a:ext cx="1447800" cy="266700"/>
              </a:xfrm>
              <a:prstGeom prst="rect">
                <a:avLst/>
              </a:prstGeom>
            </p:spPr>
          </p:pic>
        </p:grp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6535" y="3244143"/>
              <a:ext cx="1028700" cy="2667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86600" y="3619337"/>
            <a:ext cx="7281862" cy="2579548"/>
            <a:chOff x="886600" y="3619337"/>
            <a:chExt cx="7281862" cy="2579548"/>
          </a:xfrm>
        </p:grpSpPr>
        <p:grpSp>
          <p:nvGrpSpPr>
            <p:cNvPr id="13" name="Group 12"/>
            <p:cNvGrpSpPr/>
            <p:nvPr/>
          </p:nvGrpSpPr>
          <p:grpSpPr>
            <a:xfrm>
              <a:off x="886600" y="3619337"/>
              <a:ext cx="7281862" cy="1332521"/>
              <a:chOff x="886600" y="3619337"/>
              <a:chExt cx="7281862" cy="1332521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86600" y="3619337"/>
                <a:ext cx="728186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Estimate:</a:t>
                </a:r>
              </a:p>
            </p:txBody>
          </p:sp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7050" y="4126358"/>
                <a:ext cx="3009900" cy="825500"/>
              </a:xfrm>
              <a:prstGeom prst="rect">
                <a:avLst/>
              </a:prstGeom>
            </p:spPr>
          </p:pic>
        </p:grp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378" y="5373385"/>
              <a:ext cx="4406900" cy="825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79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Estimators: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86600" y="3426053"/>
            <a:ext cx="7281862" cy="883643"/>
            <a:chOff x="913624" y="3504538"/>
            <a:chExt cx="7281862" cy="883643"/>
          </a:xfrm>
        </p:grpSpPr>
        <p:sp>
          <p:nvSpPr>
            <p:cNvPr id="8" name="TextBox 7"/>
            <p:cNvSpPr txBox="1"/>
            <p:nvPr/>
          </p:nvSpPr>
          <p:spPr>
            <a:xfrm>
              <a:off x="913624" y="3504538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Regression Trees: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737" y="4096081"/>
              <a:ext cx="3670300" cy="2921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87" y="2418518"/>
            <a:ext cx="3009900" cy="825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12" y="2418518"/>
            <a:ext cx="4406900" cy="825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0112" y="4602636"/>
            <a:ext cx="7281862" cy="1453148"/>
            <a:chOff x="900112" y="4602636"/>
            <a:chExt cx="7281862" cy="1453148"/>
          </a:xfrm>
        </p:grpSpPr>
        <p:sp>
          <p:nvSpPr>
            <p:cNvPr id="10" name="TextBox 9"/>
            <p:cNvSpPr txBox="1"/>
            <p:nvPr/>
          </p:nvSpPr>
          <p:spPr>
            <a:xfrm>
              <a:off x="900112" y="4602636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Classification Trees:</a:t>
              </a:r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17" y="5408084"/>
              <a:ext cx="44323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38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Growing a Tree:  </a:t>
            </a:r>
            <a:r>
              <a:rPr lang="en-US" sz="2200" dirty="0">
                <a:solidFill>
                  <a:srgbClr val="FF0000"/>
                </a:solidFill>
              </a:rPr>
              <a:t>Recursive Binary Splitting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00112" y="2478013"/>
            <a:ext cx="7281862" cy="1785104"/>
            <a:chOff x="900112" y="2478013"/>
            <a:chExt cx="7281862" cy="1785104"/>
          </a:xfrm>
        </p:grpSpPr>
        <p:grpSp>
          <p:nvGrpSpPr>
            <p:cNvPr id="3" name="Group 2"/>
            <p:cNvGrpSpPr/>
            <p:nvPr/>
          </p:nvGrpSpPr>
          <p:grpSpPr>
            <a:xfrm>
              <a:off x="900112" y="2478013"/>
              <a:ext cx="7281862" cy="1785104"/>
              <a:chOff x="900112" y="2478013"/>
              <a:chExt cx="7281862" cy="178510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900112" y="2478013"/>
                <a:ext cx="728186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Find a predictor       and a cut point     such that splitting space into                         and                         leads to greatest reduction in error.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Repeat step 1 repeatedly but only split previously defined regions.    </a:t>
                </a:r>
              </a:p>
            </p:txBody>
          </p:sp>
          <p:pic>
            <p:nvPicPr>
              <p:cNvPr id="4" name="Picture 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9202" y="2582964"/>
                <a:ext cx="355600" cy="292100"/>
              </a:xfrm>
              <a:prstGeom prst="rect">
                <a:avLst/>
              </a:prstGeom>
            </p:spPr>
          </p:pic>
          <p:pic>
            <p:nvPicPr>
              <p:cNvPr id="9" name="Picture 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2717" y="2914364"/>
                <a:ext cx="1600200" cy="304800"/>
              </a:xfrm>
              <a:prstGeom prst="rect">
                <a:avLst/>
              </a:prstGeom>
            </p:spPr>
          </p:pic>
          <p:pic>
            <p:nvPicPr>
              <p:cNvPr id="10" name="Picture 9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5111" y="2914364"/>
                <a:ext cx="1600200" cy="304800"/>
              </a:xfrm>
              <a:prstGeom prst="rect">
                <a:avLst/>
              </a:prstGeom>
            </p:spPr>
          </p:pic>
        </p:grpSp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311" y="2667344"/>
              <a:ext cx="114300" cy="139700"/>
            </a:xfrm>
            <a:prstGeom prst="rect">
              <a:avLst/>
            </a:prstGeom>
          </p:spPr>
        </p:pic>
      </p:grpSp>
      <p:pic>
        <p:nvPicPr>
          <p:cNvPr id="13" name="Picture 12" descr="8.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28" y="3900917"/>
            <a:ext cx="2763040" cy="27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Growing a Tree:  Find regions that minimize: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2540264"/>
            <a:ext cx="2044700" cy="6477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13624" y="3436988"/>
            <a:ext cx="7281862" cy="2251036"/>
            <a:chOff x="913624" y="3436988"/>
            <a:chExt cx="7281862" cy="2251036"/>
          </a:xfrm>
        </p:grpSpPr>
        <p:sp>
          <p:nvSpPr>
            <p:cNvPr id="8" name="TextBox 7"/>
            <p:cNvSpPr txBox="1"/>
            <p:nvPr/>
          </p:nvSpPr>
          <p:spPr>
            <a:xfrm>
              <a:off x="913624" y="3436988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Regression Trees:</a:t>
              </a:r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5459" y="3935424"/>
              <a:ext cx="3657600" cy="17526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120910" y="2418518"/>
            <a:ext cx="3648141" cy="526656"/>
            <a:chOff x="5120910" y="2418518"/>
            <a:chExt cx="3648141" cy="526656"/>
          </a:xfrm>
        </p:grpSpPr>
        <p:sp>
          <p:nvSpPr>
            <p:cNvPr id="15" name="Oval 14"/>
            <p:cNvSpPr/>
            <p:nvPr/>
          </p:nvSpPr>
          <p:spPr>
            <a:xfrm>
              <a:off x="5120910" y="2418518"/>
              <a:ext cx="608024" cy="526656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45050" y="2540264"/>
              <a:ext cx="2324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Controls </a:t>
              </a:r>
              <a:r>
                <a:rPr lang="en-US" dirty="0" err="1"/>
                <a:t>Overfitting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16" idx="1"/>
              <a:endCxn id="15" idx="6"/>
            </p:cNvCxnSpPr>
            <p:nvPr/>
          </p:nvCxnSpPr>
          <p:spPr>
            <a:xfrm flipH="1" flipV="1">
              <a:off x="5728934" y="2681846"/>
              <a:ext cx="716116" cy="4308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749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Growing a Tree:  Find regions that minimize: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3624" y="3436988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Classification Trees: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2540264"/>
            <a:ext cx="2044700" cy="6477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16" y="4016485"/>
            <a:ext cx="5754768" cy="23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66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(and Regression) Trees - CART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Growing a Tree:  </a:t>
            </a:r>
            <a:r>
              <a:rPr lang="en-US" sz="2200" dirty="0">
                <a:solidFill>
                  <a:srgbClr val="FF0000"/>
                </a:solidFill>
              </a:rPr>
              <a:t>A few notes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00112" y="2478013"/>
            <a:ext cx="7281862" cy="2462212"/>
            <a:chOff x="900112" y="2478013"/>
            <a:chExt cx="7281862" cy="2462212"/>
          </a:xfrm>
        </p:grpSpPr>
        <p:sp>
          <p:nvSpPr>
            <p:cNvPr id="8" name="TextBox 7"/>
            <p:cNvSpPr txBox="1"/>
            <p:nvPr/>
          </p:nvSpPr>
          <p:spPr>
            <a:xfrm>
              <a:off x="900112" y="2478013"/>
              <a:ext cx="7281862" cy="2462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0" lvl="1" indent="-457200">
                <a:buFont typeface="+mj-lt"/>
                <a:buAutoNum type="arabicPeriod"/>
              </a:pPr>
              <a:r>
                <a:rPr lang="en-US" sz="2200" dirty="0">
                  <a:solidFill>
                    <a:srgbClr val="000000"/>
                  </a:solidFill>
                </a:rPr>
                <a:t>Computationally simpler to build a big tree then “prune” it back to minimize:</a:t>
              </a:r>
            </a:p>
            <a:p>
              <a:pPr marL="914400" lvl="1" indent="-457200">
                <a:buFont typeface="+mj-lt"/>
                <a:buAutoNum type="arabicPeriod"/>
              </a:pPr>
              <a:endParaRPr lang="en-US" sz="2200" dirty="0">
                <a:solidFill>
                  <a:srgbClr val="000000"/>
                </a:solidFill>
              </a:endParaRPr>
            </a:p>
            <a:p>
              <a:pPr marL="914400" lvl="1" indent="-457200">
                <a:buFont typeface="+mj-lt"/>
                <a:buAutoNum type="arabicPeriod"/>
              </a:pPr>
              <a:endParaRPr lang="en-US" sz="2200" dirty="0">
                <a:solidFill>
                  <a:srgbClr val="000000"/>
                </a:solidFill>
              </a:endParaRPr>
            </a:p>
            <a:p>
              <a:pPr marL="914400" lvl="1" indent="-457200">
                <a:buFont typeface="+mj-lt"/>
                <a:buAutoNum type="arabicPeriod"/>
              </a:pPr>
              <a:endParaRPr lang="en-US" sz="2200" dirty="0">
                <a:solidFill>
                  <a:srgbClr val="000000"/>
                </a:solidFill>
              </a:endParaRPr>
            </a:p>
            <a:p>
              <a:pPr lvl="2"/>
              <a:r>
                <a:rPr lang="en-US" sz="2200" dirty="0">
                  <a:solidFill>
                    <a:srgbClr val="000000"/>
                  </a:solidFill>
                </a:rPr>
                <a:t>Default in R is to build a big tree, you need to prune it yourself.</a:t>
              </a: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50" y="3350863"/>
              <a:ext cx="2044700" cy="6477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73088" y="5243328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Cross-validation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78019" y="4907249"/>
            <a:ext cx="7281862" cy="430887"/>
            <a:chOff x="878019" y="4907249"/>
            <a:chExt cx="7281862" cy="430887"/>
          </a:xfrm>
        </p:grpSpPr>
        <p:sp>
          <p:nvSpPr>
            <p:cNvPr id="13" name="TextBox 12"/>
            <p:cNvSpPr txBox="1"/>
            <p:nvPr/>
          </p:nvSpPr>
          <p:spPr>
            <a:xfrm>
              <a:off x="878019" y="4907249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0" lvl="1" indent="-457200">
                <a:buFont typeface="+mj-lt"/>
                <a:buAutoNum type="arabicPeriod" startAt="2"/>
              </a:pPr>
              <a:r>
                <a:rPr lang="en-US" sz="2200" dirty="0">
                  <a:solidFill>
                    <a:srgbClr val="000000"/>
                  </a:solidFill>
                </a:rPr>
                <a:t>How do you choose    ?</a:t>
              </a: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696" y="5027428"/>
              <a:ext cx="1524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98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Notes on Coding Trees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Coding for Trees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Your book has you use the tree library in R but I have run into funny results with that library (from what I can tell it rounds your misclassification which prevents you being unable to tell which model is better).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I like to use the </a:t>
            </a:r>
            <a:r>
              <a:rPr lang="en-US" dirty="0" err="1">
                <a:solidFill>
                  <a:srgbClr val="000000"/>
                </a:solidFill>
              </a:rPr>
              <a:t>rpart</a:t>
            </a:r>
            <a:r>
              <a:rPr lang="en-US" dirty="0">
                <a:solidFill>
                  <a:srgbClr val="000000"/>
                </a:solidFill>
              </a:rPr>
              <a:t> library and there is a nice vignette on how to use it at: www.statmethods.net/advstats/cart.html (or just </a:t>
            </a:r>
            <a:r>
              <a:rPr lang="en-US" dirty="0" err="1">
                <a:solidFill>
                  <a:srgbClr val="000000"/>
                </a:solidFill>
              </a:rPr>
              <a:t>google</a:t>
            </a:r>
            <a:r>
              <a:rPr lang="en-US" dirty="0">
                <a:solidFill>
                  <a:srgbClr val="000000"/>
                </a:solidFill>
              </a:rPr>
              <a:t> “trees in R” and it comes up as Quick R: Tree-based Methods)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Both the tree and </a:t>
            </a:r>
            <a:r>
              <a:rPr lang="en-US" dirty="0" err="1">
                <a:solidFill>
                  <a:srgbClr val="000000"/>
                </a:solidFill>
              </a:rPr>
              <a:t>rpart</a:t>
            </a:r>
            <a:r>
              <a:rPr lang="en-US" dirty="0">
                <a:solidFill>
                  <a:srgbClr val="000000"/>
                </a:solidFill>
              </a:rPr>
              <a:t> libraries have default settings that prevent trees from growing too big but I don’t like the defaults (too conservative).  So, I’d recommend setting </a:t>
            </a:r>
            <a:r>
              <a:rPr lang="en-US" dirty="0" err="1">
                <a:solidFill>
                  <a:srgbClr val="000000"/>
                </a:solidFill>
              </a:rPr>
              <a:t>rpart.control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cp</a:t>
            </a:r>
            <a:r>
              <a:rPr lang="en-US" dirty="0">
                <a:solidFill>
                  <a:srgbClr val="000000"/>
                </a:solidFill>
              </a:rPr>
              <a:t>=0) or </a:t>
            </a:r>
            <a:r>
              <a:rPr lang="en-US" dirty="0" err="1">
                <a:solidFill>
                  <a:srgbClr val="000000"/>
                </a:solidFill>
              </a:rPr>
              <a:t>tree.control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mindev</a:t>
            </a:r>
            <a:r>
              <a:rPr lang="en-US" dirty="0">
                <a:solidFill>
                  <a:srgbClr val="000000"/>
                </a:solidFill>
              </a:rPr>
              <a:t>=0) and then prune it back.  See the R documentation on </a:t>
            </a:r>
            <a:r>
              <a:rPr lang="en-US" dirty="0" err="1">
                <a:solidFill>
                  <a:srgbClr val="000000"/>
                </a:solidFill>
              </a:rPr>
              <a:t>rpart.control</a:t>
            </a:r>
            <a:r>
              <a:rPr lang="en-US" dirty="0">
                <a:solidFill>
                  <a:srgbClr val="000000"/>
                </a:solidFill>
              </a:rPr>
              <a:t> or </a:t>
            </a:r>
            <a:r>
              <a:rPr lang="en-US" dirty="0" err="1">
                <a:solidFill>
                  <a:srgbClr val="000000"/>
                </a:solidFill>
              </a:rPr>
              <a:t>tree.control</a:t>
            </a:r>
            <a:r>
              <a:rPr lang="en-US" dirty="0">
                <a:solidFill>
                  <a:srgbClr val="000000"/>
                </a:solidFill>
              </a:rPr>
              <a:t> for more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Admissions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1B187-CE54-9F4E-AC21-EEEF6761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93" y="2795479"/>
            <a:ext cx="7188200" cy="105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2C9F0-BA1F-63C4-5370-8EAFDA46D5AA}"/>
              </a:ext>
            </a:extLst>
          </p:cNvPr>
          <p:cNvSpPr txBox="1"/>
          <p:nvPr/>
        </p:nvSpPr>
        <p:spPr>
          <a:xfrm>
            <a:off x="3104899" y="2243403"/>
            <a:ext cx="293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Letters of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698080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Few Notes on Coding Trees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Coding for Trees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Much prettier trees can be drawn using library(</a:t>
            </a:r>
            <a:r>
              <a:rPr lang="en-US" dirty="0" err="1">
                <a:solidFill>
                  <a:srgbClr val="000000"/>
                </a:solidFill>
              </a:rPr>
              <a:t>rpart.plot</a:t>
            </a:r>
            <a:r>
              <a:rPr lang="en-US" dirty="0">
                <a:solidFill>
                  <a:srgbClr val="000000"/>
                </a:solidFill>
              </a:rPr>
              <a:t>) and the </a:t>
            </a:r>
            <a:r>
              <a:rPr lang="en-US" dirty="0" err="1">
                <a:solidFill>
                  <a:srgbClr val="000000"/>
                </a:solidFill>
              </a:rPr>
              <a:t>prp</a:t>
            </a:r>
            <a:r>
              <a:rPr lang="en-US" dirty="0">
                <a:solidFill>
                  <a:srgbClr val="000000"/>
                </a:solidFill>
              </a:rPr>
              <a:t>() function (which stands for “plot r part”)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39445-2E57-A641-820C-86F4310BD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57" y="2830339"/>
            <a:ext cx="6351104" cy="34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6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8617" y="2711452"/>
            <a:ext cx="6590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Ensemble Methods</a:t>
            </a:r>
          </a:p>
        </p:txBody>
      </p:sp>
    </p:spTree>
    <p:extLst>
      <p:ext uri="{BB962C8B-B14F-4D97-AF65-F5344CB8AC3E}">
        <p14:creationId xmlns:p14="http://schemas.microsoft.com/office/powerpoint/2010/main" val="390793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first: The Bootstrap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88" y="2439491"/>
            <a:ext cx="14605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31" y="3311648"/>
            <a:ext cx="292100" cy="406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00113" y="1979639"/>
            <a:ext cx="7345362" cy="3886683"/>
            <a:chOff x="900113" y="1979639"/>
            <a:chExt cx="7345362" cy="3886683"/>
          </a:xfrm>
        </p:grpSpPr>
        <p:sp>
          <p:nvSpPr>
            <p:cNvPr id="11" name="TextBox 10"/>
            <p:cNvSpPr txBox="1"/>
            <p:nvPr/>
          </p:nvSpPr>
          <p:spPr>
            <a:xfrm>
              <a:off x="900113" y="1979639"/>
              <a:ext cx="7345362" cy="2800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Bootstrap</a:t>
              </a:r>
              <a:r>
                <a:rPr lang="en-US" sz="2200" dirty="0"/>
                <a:t> Algorithm (Repeat MANY times):</a:t>
              </a:r>
            </a:p>
            <a:p>
              <a:r>
                <a:rPr lang="en-US" sz="2200" dirty="0"/>
                <a:t>For                        where B is large </a:t>
              </a:r>
            </a:p>
            <a:p>
              <a:pPr marL="971550" lvl="1" indent="-514350">
                <a:buFont typeface="+mj-lt"/>
                <a:buAutoNum type="arabicPeriod"/>
              </a:pPr>
              <a:r>
                <a:rPr lang="en-US" sz="2200" dirty="0"/>
                <a:t>Take a “bootstrap sample” of size K from the original n data points </a:t>
              </a:r>
              <a:r>
                <a:rPr lang="en-US" sz="2200" dirty="0">
                  <a:solidFill>
                    <a:srgbClr val="FF0000"/>
                  </a:solidFill>
                </a:rPr>
                <a:t>with replacement</a:t>
              </a:r>
              <a:r>
                <a:rPr lang="en-US" sz="2200" dirty="0"/>
                <a:t>. </a:t>
              </a:r>
            </a:p>
            <a:p>
              <a:pPr marL="914400" lvl="1" indent="-457200">
                <a:buAutoNum type="arabicPeriod"/>
              </a:pPr>
              <a:r>
                <a:rPr lang="en-US" sz="2200" dirty="0"/>
                <a:t>Calculate and retain       (or any other quantity you’re interested in, e.g., a prediction). </a:t>
              </a:r>
            </a:p>
            <a:p>
              <a:pPr marL="457200" indent="-457200">
                <a:buAutoNum type="arabicPeriod"/>
              </a:pPr>
              <a:endParaRPr lang="en-US" sz="2200" dirty="0"/>
            </a:p>
            <a:p>
              <a:r>
                <a:rPr lang="en-US" sz="2200" dirty="0"/>
                <a:t>Theory tells us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2581" y="4850322"/>
              <a:ext cx="40767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1094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Bootstrap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0112" y="1979639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Bootstrapped Confidence Intervals: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112" y="2347482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 err="1"/>
              <a:t>Quantile</a:t>
            </a:r>
            <a:r>
              <a:rPr lang="en-US" sz="2200" u="sng" dirty="0"/>
              <a:t> Interval: 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50" y="2778369"/>
            <a:ext cx="2044700" cy="3937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31800" y="3339493"/>
            <a:ext cx="8280400" cy="2415018"/>
            <a:chOff x="431800" y="3339493"/>
            <a:chExt cx="8280400" cy="2415018"/>
          </a:xfrm>
        </p:grpSpPr>
        <p:sp>
          <p:nvSpPr>
            <p:cNvPr id="12" name="TextBox 11"/>
            <p:cNvSpPr txBox="1"/>
            <p:nvPr/>
          </p:nvSpPr>
          <p:spPr>
            <a:xfrm>
              <a:off x="900112" y="3339493"/>
              <a:ext cx="73453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u="sng" dirty="0"/>
                <a:t>Centered Interval:</a:t>
              </a:r>
              <a:r>
                <a:rPr lang="en-US" sz="2200" dirty="0"/>
                <a:t> If                                  then  </a:t>
              </a: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706" y="3416190"/>
              <a:ext cx="2184400" cy="3302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" y="4179711"/>
              <a:ext cx="8280400" cy="157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6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Bootstrap</a:t>
            </a:r>
            <a:endParaRPr lang="en-US" dirty="0"/>
          </a:p>
        </p:txBody>
      </p:sp>
      <p:pic>
        <p:nvPicPr>
          <p:cNvPr id="4" name="Picture 3" descr="5.1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92"/>
          <a:stretch/>
        </p:blipFill>
        <p:spPr>
          <a:xfrm>
            <a:off x="1441820" y="1864663"/>
            <a:ext cx="6260361" cy="43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3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Disadvantage of Trees: High variance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0112" y="2355018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Solution: Bootstrap Aggregating (Bagging)</a:t>
            </a:r>
            <a:endParaRPr lang="en-US" sz="22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00112" y="2843055"/>
            <a:ext cx="7281862" cy="1848524"/>
            <a:chOff x="900112" y="2843055"/>
            <a:chExt cx="7281862" cy="1848524"/>
          </a:xfrm>
        </p:grpSpPr>
        <p:sp>
          <p:nvSpPr>
            <p:cNvPr id="7" name="TextBox 6"/>
            <p:cNvSpPr txBox="1"/>
            <p:nvPr/>
          </p:nvSpPr>
          <p:spPr>
            <a:xfrm>
              <a:off x="900112" y="2843055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Motivating Problem: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150" y="3345379"/>
              <a:ext cx="3441700" cy="13462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25" y="3935410"/>
            <a:ext cx="990600" cy="6223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00112" y="4932205"/>
            <a:ext cx="7281862" cy="1368583"/>
            <a:chOff x="900112" y="4932205"/>
            <a:chExt cx="7281862" cy="1368583"/>
          </a:xfrm>
        </p:grpSpPr>
        <p:sp>
          <p:nvSpPr>
            <p:cNvPr id="12" name="TextBox 11"/>
            <p:cNvSpPr txBox="1"/>
            <p:nvPr/>
          </p:nvSpPr>
          <p:spPr>
            <a:xfrm>
              <a:off x="900112" y="4932205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Big Idea:  </a:t>
              </a:r>
              <a:r>
                <a:rPr lang="en-US" sz="2200" dirty="0">
                  <a:solidFill>
                    <a:srgbClr val="000000"/>
                  </a:solidFill>
                </a:rPr>
                <a:t>Average Trees</a:t>
              </a:r>
              <a:endParaRPr lang="en-US" sz="2200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00" y="5462588"/>
              <a:ext cx="25654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25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Bagging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For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Take a bootstrapped (with replacement) sample of size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Build a tree     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To predict for a point      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For                     , pass      down the       tree to get a bootstrapped prediction            .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Average predictions to get         </a:t>
            </a:r>
            <a:endParaRPr lang="en-US" sz="22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6" y="2438401"/>
            <a:ext cx="1460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28" y="3184527"/>
            <a:ext cx="215900" cy="139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452813"/>
            <a:ext cx="241300" cy="2540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8" y="3857625"/>
            <a:ext cx="355600" cy="190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76" y="4114797"/>
            <a:ext cx="14605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5" y="4173536"/>
            <a:ext cx="266700" cy="190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13" y="4089398"/>
            <a:ext cx="330200" cy="266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79" y="4397373"/>
            <a:ext cx="736600" cy="3302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79" y="5126952"/>
            <a:ext cx="4127500" cy="1282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07188" y="5357813"/>
            <a:ext cx="21034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Reg. Trees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7188" y="5831802"/>
            <a:ext cx="210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Class. Tree – “majority vote”</a:t>
            </a:r>
          </a:p>
        </p:txBody>
      </p:sp>
    </p:spTree>
    <p:extLst>
      <p:ext uri="{BB962C8B-B14F-4D97-AF65-F5344CB8AC3E}">
        <p14:creationId xmlns:p14="http://schemas.microsoft.com/office/powerpoint/2010/main" val="3591653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Why bagging is brilliant: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600" y="2362281"/>
            <a:ext cx="728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Bagging decreases variance so we can </a:t>
            </a:r>
            <a:r>
              <a:rPr lang="en-US" sz="2200" dirty="0" err="1">
                <a:solidFill>
                  <a:srgbClr val="000000"/>
                </a:solidFill>
              </a:rPr>
              <a:t>overfit</a:t>
            </a:r>
            <a:r>
              <a:rPr lang="en-US" sz="2200" dirty="0">
                <a:solidFill>
                  <a:srgbClr val="000000"/>
                </a:solidFill>
              </a:rPr>
              <a:t> our bootstrapped data.</a:t>
            </a:r>
          </a:p>
          <a:p>
            <a:pPr marL="1371600" lvl="2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Grow large trees (low bias) and the aggregate them.</a:t>
            </a:r>
          </a:p>
        </p:txBody>
      </p:sp>
    </p:spTree>
    <p:extLst>
      <p:ext uri="{BB962C8B-B14F-4D97-AF65-F5344CB8AC3E}">
        <p14:creationId xmlns:p14="http://schemas.microsoft.com/office/powerpoint/2010/main" val="393403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3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Why bagging is brilliant: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600" y="236228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rgbClr val="000000"/>
                </a:solidFill>
              </a:rPr>
              <a:t>Eliminates the need to do cross validation.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86600" y="2941719"/>
            <a:ext cx="7295374" cy="1137284"/>
            <a:chOff x="886600" y="2941719"/>
            <a:chExt cx="7295374" cy="1137284"/>
          </a:xfrm>
        </p:grpSpPr>
        <p:sp>
          <p:nvSpPr>
            <p:cNvPr id="6" name="TextBox 5"/>
            <p:cNvSpPr txBox="1"/>
            <p:nvPr/>
          </p:nvSpPr>
          <p:spPr>
            <a:xfrm>
              <a:off x="886600" y="2941719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Out-of-bag Error Estimation</a:t>
              </a:r>
              <a:r>
                <a:rPr lang="en-US" sz="2200" dirty="0">
                  <a:solidFill>
                    <a:srgbClr val="000000"/>
                  </a:solidFill>
                </a:rPr>
                <a:t>: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00112" y="3309562"/>
              <a:ext cx="7281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200" dirty="0">
                  <a:solidFill>
                    <a:srgbClr val="000000"/>
                  </a:solidFill>
                </a:rPr>
                <a:t>“In-bag” points:  Obs. in the bootstrap sample.</a:t>
              </a:r>
            </a:p>
            <a:p>
              <a:pPr lvl="1"/>
              <a:r>
                <a:rPr lang="en-US" sz="2200" dirty="0">
                  <a:solidFill>
                    <a:srgbClr val="000000"/>
                  </a:solidFill>
                </a:rPr>
                <a:t>“Out-of-bag” points: Obs. not in the bootstrap sample.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00112" y="4214198"/>
            <a:ext cx="7281862" cy="1446550"/>
            <a:chOff x="900112" y="4214198"/>
            <a:chExt cx="7281862" cy="1446550"/>
          </a:xfrm>
        </p:grpSpPr>
        <p:sp>
          <p:nvSpPr>
            <p:cNvPr id="8" name="TextBox 7"/>
            <p:cNvSpPr txBox="1"/>
            <p:nvPr/>
          </p:nvSpPr>
          <p:spPr>
            <a:xfrm>
              <a:off x="900112" y="4214198"/>
              <a:ext cx="728186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Use         that were built where       observation was out-of-bag to predict       This is equivalent to a “hold-out” prediction that can be used to calculate misclassification error or MSE.  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061" y="4298948"/>
              <a:ext cx="508000" cy="292100"/>
            </a:xfrm>
            <a:prstGeom prst="rect">
              <a:avLst/>
            </a:prstGeom>
          </p:spPr>
        </p:pic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795" y="4272279"/>
              <a:ext cx="304800" cy="2667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825" y="4730751"/>
              <a:ext cx="29210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6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Why bagging is brilliant: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600" y="236228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rgbClr val="000000"/>
                </a:solidFill>
              </a:rPr>
              <a:t>Eliminates the need to do cross validation.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FEC1B7-BF05-4642-B5BB-BA9DCA5BC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4" y="2705486"/>
            <a:ext cx="6469481" cy="38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Admissions Data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112" y="1962788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are the challenges with the Admission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2" y="2367294"/>
            <a:ext cx="7345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0/1 Categorical Response.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Lots of variables (fine line b/n quantitative and categorical).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Perhaps non-linear relationship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0112" y="3381647"/>
            <a:ext cx="73453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200" dirty="0"/>
          </a:p>
          <a:p>
            <a:r>
              <a:rPr lang="en-US" sz="2200" dirty="0"/>
              <a:t>Possible Approaches: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Logistic Regression (last dataset so don’t use here)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 err="1"/>
              <a:t>Probit</a:t>
            </a:r>
            <a:r>
              <a:rPr lang="en-US" sz="2200" dirty="0"/>
              <a:t> Regression (last dataset so don’t use here)</a:t>
            </a:r>
            <a:endParaRPr lang="en-US" sz="2200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K-Nearest Neighbors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Discriminant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Support Vector Machines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Classification Trees</a:t>
            </a:r>
          </a:p>
        </p:txBody>
      </p:sp>
    </p:spTree>
    <p:extLst>
      <p:ext uri="{BB962C8B-B14F-4D97-AF65-F5344CB8AC3E}">
        <p14:creationId xmlns:p14="http://schemas.microsoft.com/office/powerpoint/2010/main" val="20537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Why bagging is brilliant: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600" y="236228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 sz="2200" dirty="0">
                <a:solidFill>
                  <a:srgbClr val="000000"/>
                </a:solidFill>
              </a:rPr>
              <a:t>Performs variable selection.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6600" y="293838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Downside: Hard to interpret because we are using many trees.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00112" y="3797224"/>
            <a:ext cx="7281862" cy="2015394"/>
            <a:chOff x="900112" y="3797224"/>
            <a:chExt cx="7281862" cy="2015394"/>
          </a:xfrm>
        </p:grpSpPr>
        <p:sp>
          <p:nvSpPr>
            <p:cNvPr id="12" name="TextBox 11"/>
            <p:cNvSpPr txBox="1"/>
            <p:nvPr/>
          </p:nvSpPr>
          <p:spPr>
            <a:xfrm>
              <a:off x="900112" y="3797224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Solution: Look at how much MSE (or misclassification) is decreased when a variable is used.  Rank variables according to how much they reduced error.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0112" y="5043177"/>
              <a:ext cx="7281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Note: In R it gives you how much MSE would increase if the variable would be left out (bigger = more important).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25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DCDB5-F76B-2648-BC91-288BA7301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"/>
          <a:stretch/>
        </p:blipFill>
        <p:spPr>
          <a:xfrm rot="16200000">
            <a:off x="2195872" y="889347"/>
            <a:ext cx="4753841" cy="6776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Why bagging is brilliant: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600" y="236228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 sz="2200" dirty="0">
                <a:solidFill>
                  <a:srgbClr val="000000"/>
                </a:solidFill>
              </a:rPr>
              <a:t>Performs variable selection.</a:t>
            </a:r>
          </a:p>
        </p:txBody>
      </p:sp>
    </p:spTree>
    <p:extLst>
      <p:ext uri="{BB962C8B-B14F-4D97-AF65-F5344CB8AC3E}">
        <p14:creationId xmlns:p14="http://schemas.microsoft.com/office/powerpoint/2010/main" val="283291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Why bagging is brilliant: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600" y="236228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4"/>
            </a:pPr>
            <a:r>
              <a:rPr lang="en-US" sz="2200" dirty="0">
                <a:solidFill>
                  <a:srgbClr val="000000"/>
                </a:solidFill>
              </a:rPr>
              <a:t>Its not just for trees – any method can be bagged.</a:t>
            </a:r>
          </a:p>
        </p:txBody>
      </p:sp>
    </p:spTree>
    <p:extLst>
      <p:ext uri="{BB962C8B-B14F-4D97-AF65-F5344CB8AC3E}">
        <p14:creationId xmlns:p14="http://schemas.microsoft.com/office/powerpoint/2010/main" val="24903562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Motivating Problem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0" y="2418518"/>
            <a:ext cx="3746500" cy="2133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3776663"/>
            <a:ext cx="1905000" cy="6223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86600" y="4767344"/>
            <a:ext cx="7281862" cy="1506494"/>
            <a:chOff x="886600" y="4767344"/>
            <a:chExt cx="7281862" cy="1506494"/>
          </a:xfrm>
        </p:grpSpPr>
        <p:sp>
          <p:nvSpPr>
            <p:cNvPr id="16" name="TextBox 15"/>
            <p:cNvSpPr txBox="1"/>
            <p:nvPr/>
          </p:nvSpPr>
          <p:spPr>
            <a:xfrm>
              <a:off x="886600" y="4767344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Generally, when observations are positively correlated,</a:t>
              </a:r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750" y="5292725"/>
              <a:ext cx="1905000" cy="6223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175250" y="5165842"/>
              <a:ext cx="29932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Independent obs. have more information than correlated obs.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663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Random Forest Algorithm: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For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Take a bootstrapped (with replacement) sample of size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At each split, randomly consider              </a:t>
            </a:r>
            <a:r>
              <a:rPr lang="en-US" sz="2200" dirty="0" err="1">
                <a:solidFill>
                  <a:srgbClr val="000000"/>
                </a:solidFill>
              </a:rPr>
              <a:t>vars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Build a tree     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To predict for a point      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For                     , pass      down the       tree to get a bootstrapped prediction            .</a:t>
            </a:r>
          </a:p>
          <a:p>
            <a:pPr marL="1371600" lvl="2" indent="-457200">
              <a:buFont typeface="+mj-lt"/>
              <a:buAutoNum type="alphaLcPeriod"/>
            </a:pPr>
            <a:r>
              <a:rPr lang="en-US" sz="2200" dirty="0">
                <a:solidFill>
                  <a:srgbClr val="000000"/>
                </a:solidFill>
              </a:rPr>
              <a:t>Average predictions to get         </a:t>
            </a:r>
            <a:endParaRPr lang="en-US" sz="22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6" y="2438401"/>
            <a:ext cx="1460500" cy="266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28" y="3184527"/>
            <a:ext cx="215900" cy="139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62" y="3747787"/>
            <a:ext cx="241300" cy="2540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828" y="4165598"/>
            <a:ext cx="355600" cy="190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5" y="4452292"/>
            <a:ext cx="14605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5" y="4491017"/>
            <a:ext cx="266700" cy="1905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51" y="4397655"/>
            <a:ext cx="330200" cy="2667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41" y="4715841"/>
            <a:ext cx="736600" cy="3302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66" y="5341469"/>
            <a:ext cx="4127500" cy="12827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07188" y="5529433"/>
            <a:ext cx="21034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Reg. Trees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7188" y="6003422"/>
            <a:ext cx="210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Class. Tree – “majority vote”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01" y="3444394"/>
            <a:ext cx="8255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636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Random Forest Intuition: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Selecting only              predictors to build a tree, “</a:t>
            </a:r>
            <a:r>
              <a:rPr lang="en-US" sz="2200" dirty="0" err="1">
                <a:solidFill>
                  <a:srgbClr val="000000"/>
                </a:solidFill>
              </a:rPr>
              <a:t>decorrelates</a:t>
            </a:r>
            <a:r>
              <a:rPr lang="en-US" sz="2200" dirty="0">
                <a:solidFill>
                  <a:srgbClr val="000000"/>
                </a:solidFill>
              </a:rPr>
              <a:t>” the trees.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Also, each tree models a different aspect of the data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If              then random forests = bagging.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67" y="2440472"/>
            <a:ext cx="825500" cy="215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99" y="3435961"/>
            <a:ext cx="825500" cy="2159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0112" y="3675948"/>
            <a:ext cx="7281862" cy="430887"/>
            <a:chOff x="900112" y="3675948"/>
            <a:chExt cx="7281862" cy="430887"/>
          </a:xfrm>
        </p:grpSpPr>
        <p:sp>
          <p:nvSpPr>
            <p:cNvPr id="21" name="TextBox 20"/>
            <p:cNvSpPr txBox="1"/>
            <p:nvPr/>
          </p:nvSpPr>
          <p:spPr>
            <a:xfrm>
              <a:off x="900112" y="3675948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What value do we use for </a:t>
              </a: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709" y="3804779"/>
              <a:ext cx="368300" cy="2159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900112" y="4081133"/>
            <a:ext cx="7281862" cy="1107996"/>
            <a:chOff x="900112" y="4081133"/>
            <a:chExt cx="7281862" cy="1107996"/>
          </a:xfrm>
        </p:grpSpPr>
        <p:sp>
          <p:nvSpPr>
            <p:cNvPr id="22" name="TextBox 21"/>
            <p:cNvSpPr txBox="1"/>
            <p:nvPr/>
          </p:nvSpPr>
          <p:spPr>
            <a:xfrm>
              <a:off x="900112" y="4081133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</a:rPr>
                <a:t>It depends on how correlated your predictors are.</a:t>
              </a:r>
            </a:p>
            <a:p>
              <a:pPr marL="800100" lvl="1" indent="-342900"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</a:rPr>
                <a:t>Book suggests</a:t>
              </a:r>
            </a:p>
            <a:p>
              <a:pPr marL="800100" lvl="1" indent="-342900"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</a:rPr>
                <a:t>Cross validation</a:t>
              </a: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179" y="4470625"/>
              <a:ext cx="19685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94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4BED38-DB97-954A-AFAF-451B4F282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8" y="1843744"/>
            <a:ext cx="6376508" cy="48013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B599AE5-F9AD-CC4C-8D27-60057BEE9D22}"/>
              </a:ext>
            </a:extLst>
          </p:cNvPr>
          <p:cNvSpPr txBox="1"/>
          <p:nvPr/>
        </p:nvSpPr>
        <p:spPr>
          <a:xfrm>
            <a:off x="6263012" y="2341926"/>
            <a:ext cx="26179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Random Forest Tuning Parameters: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# trees (each tree grown deeply)</a:t>
            </a:r>
          </a:p>
        </p:txBody>
      </p:sp>
    </p:spTree>
    <p:extLst>
      <p:ext uri="{BB962C8B-B14F-4D97-AF65-F5344CB8AC3E}">
        <p14:creationId xmlns:p14="http://schemas.microsoft.com/office/powerpoint/2010/main" val="1433151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Coding Notes: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The book uses the </a:t>
            </a:r>
            <a:r>
              <a:rPr lang="en-US" sz="2200" dirty="0" err="1">
                <a:solidFill>
                  <a:srgbClr val="000000"/>
                </a:solidFill>
              </a:rPr>
              <a:t>randomForest</a:t>
            </a:r>
            <a:r>
              <a:rPr lang="en-US" sz="2200" dirty="0">
                <a:solidFill>
                  <a:srgbClr val="000000"/>
                </a:solidFill>
              </a:rPr>
              <a:t> library which is fine but the ranger library has faster implementation.  The syntax is essentially identical.</a:t>
            </a:r>
          </a:p>
        </p:txBody>
      </p:sp>
    </p:spTree>
    <p:extLst>
      <p:ext uri="{BB962C8B-B14F-4D97-AF65-F5344CB8AC3E}">
        <p14:creationId xmlns:p14="http://schemas.microsoft.com/office/powerpoint/2010/main" val="4956769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E7CE2-D386-5F45-AD29-0071A0879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54" y="2220002"/>
            <a:ext cx="7640877" cy="29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153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table&#10;&#10;Description automatically generated">
            <a:extLst>
              <a:ext uri="{FF2B5EF4-FFF2-40B4-BE49-F238E27FC236}">
                <a16:creationId xmlns:a16="http://schemas.microsoft.com/office/drawing/2014/main" id="{8D5F0EC8-B5C2-D54C-AAB0-11F7F1982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72" y="2752972"/>
            <a:ext cx="5050972" cy="3852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Quantitative Response: Fit trees sequentially to residuals – each tree fits the part of the data that previous trees didn’t capture.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78064B-6D30-D24E-A679-4894A28B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131" y="2581107"/>
            <a:ext cx="5973546" cy="38305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252F68-8226-B643-A26A-0F3C9EC4480B}"/>
              </a:ext>
            </a:extLst>
          </p:cNvPr>
          <p:cNvSpPr/>
          <p:nvPr/>
        </p:nvSpPr>
        <p:spPr>
          <a:xfrm>
            <a:off x="5115154" y="4453823"/>
            <a:ext cx="244257" cy="22546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276A9D-D554-D746-BF3A-211BDB5E8502}"/>
              </a:ext>
            </a:extLst>
          </p:cNvPr>
          <p:cNvSpPr/>
          <p:nvPr/>
        </p:nvSpPr>
        <p:spPr>
          <a:xfrm>
            <a:off x="3604852" y="3392929"/>
            <a:ext cx="244257" cy="22546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2BDE7B-1038-FF49-A7BC-50D8B6D7EFE5}"/>
              </a:ext>
            </a:extLst>
          </p:cNvPr>
          <p:cNvSpPr/>
          <p:nvPr/>
        </p:nvSpPr>
        <p:spPr>
          <a:xfrm>
            <a:off x="4048830" y="3698488"/>
            <a:ext cx="244257" cy="22546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C9F0C6-2179-AF43-A27B-4A93B01B5592}"/>
              </a:ext>
            </a:extLst>
          </p:cNvPr>
          <p:cNvGrpSpPr/>
          <p:nvPr/>
        </p:nvGrpSpPr>
        <p:grpSpPr>
          <a:xfrm>
            <a:off x="3849109" y="3033482"/>
            <a:ext cx="4688007" cy="1457784"/>
            <a:chOff x="3824147" y="3029058"/>
            <a:chExt cx="4688007" cy="145778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67D9D78-8B66-6B46-B1DE-0B800DE83DCD}"/>
                </a:ext>
              </a:extLst>
            </p:cNvPr>
            <p:cNvCxnSpPr>
              <a:cxnSpLocks/>
              <a:stCxn id="35" idx="1"/>
              <a:endCxn id="11" idx="7"/>
            </p:cNvCxnSpPr>
            <p:nvPr/>
          </p:nvCxnSpPr>
          <p:spPr>
            <a:xfrm flipH="1">
              <a:off x="5323640" y="3352224"/>
              <a:ext cx="1872563" cy="11346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83099E8-122A-C449-9644-ABF8376B0787}"/>
                </a:ext>
              </a:extLst>
            </p:cNvPr>
            <p:cNvGrpSpPr/>
            <p:nvPr/>
          </p:nvGrpSpPr>
          <p:grpSpPr>
            <a:xfrm>
              <a:off x="3824147" y="3029058"/>
              <a:ext cx="4688007" cy="777741"/>
              <a:chOff x="3824147" y="3029058"/>
              <a:chExt cx="4688007" cy="77774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B360BE-C767-AA4B-BF6E-9CCF47DFA233}"/>
                  </a:ext>
                </a:extLst>
              </p:cNvPr>
              <p:cNvSpPr txBox="1"/>
              <p:nvPr/>
            </p:nvSpPr>
            <p:spPr>
              <a:xfrm>
                <a:off x="7196203" y="3029058"/>
                <a:ext cx="13159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Tuning parameters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1CC02CFF-62C3-6640-97F8-E8966099A47A}"/>
                  </a:ext>
                </a:extLst>
              </p:cNvPr>
              <p:cNvCxnSpPr>
                <a:cxnSpLocks/>
                <a:stCxn id="35" idx="1"/>
                <a:endCxn id="25" idx="6"/>
              </p:cNvCxnSpPr>
              <p:nvPr/>
            </p:nvCxnSpPr>
            <p:spPr>
              <a:xfrm flipH="1">
                <a:off x="4268125" y="3352224"/>
                <a:ext cx="2928078" cy="4545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2C5679E-BCFE-B94A-85B3-E34FC91683CC}"/>
                  </a:ext>
                </a:extLst>
              </p:cNvPr>
              <p:cNvCxnSpPr>
                <a:cxnSpLocks/>
                <a:stCxn id="35" idx="1"/>
                <a:endCxn id="24" idx="6"/>
              </p:cNvCxnSpPr>
              <p:nvPr/>
            </p:nvCxnSpPr>
            <p:spPr>
              <a:xfrm flipH="1">
                <a:off x="3824147" y="3352224"/>
                <a:ext cx="3372056" cy="1490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7065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K-Nearest Neighbors Algorithm (Non-parametric):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6612" y="2425780"/>
            <a:ext cx="7281862" cy="3139321"/>
            <a:chOff x="836612" y="2425780"/>
            <a:chExt cx="7281862" cy="3139321"/>
          </a:xfrm>
        </p:grpSpPr>
        <p:sp>
          <p:nvSpPr>
            <p:cNvPr id="17" name="TextBox 16"/>
            <p:cNvSpPr txBox="1"/>
            <p:nvPr/>
          </p:nvSpPr>
          <p:spPr>
            <a:xfrm>
              <a:off x="836612" y="2425780"/>
              <a:ext cx="728186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To classify a point which has covariates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>
                  <a:solidFill>
                    <a:srgbClr val="000000"/>
                  </a:solidFill>
                </a:rPr>
                <a:t>Find the K-nearest neighbors according to some distance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>
                  <a:solidFill>
                    <a:srgbClr val="000000"/>
                  </a:solidFill>
                </a:rPr>
                <a:t>Approximate,</a:t>
              </a:r>
            </a:p>
            <a:p>
              <a:pPr marL="914400" lvl="1" indent="-457200">
                <a:buFont typeface="+mj-lt"/>
                <a:buAutoNum type="arabicPeriod"/>
              </a:pPr>
              <a:endParaRPr lang="en-US" sz="2200" dirty="0">
                <a:solidFill>
                  <a:srgbClr val="000000"/>
                </a:solidFill>
              </a:endParaRPr>
            </a:p>
            <a:p>
              <a:pPr marL="914400" lvl="1" indent="-457200">
                <a:buFont typeface="+mj-lt"/>
                <a:buAutoNum type="arabicPeriod"/>
              </a:pPr>
              <a:endParaRPr lang="en-US" sz="2200" dirty="0">
                <a:solidFill>
                  <a:srgbClr val="000000"/>
                </a:solidFill>
              </a:endParaRPr>
            </a:p>
            <a:p>
              <a:pPr marL="914400" lvl="1" indent="-457200">
                <a:buFont typeface="+mj-lt"/>
                <a:buAutoNum type="arabicPeriod"/>
              </a:pPr>
              <a:endParaRPr lang="en-US" sz="2200" dirty="0">
                <a:solidFill>
                  <a:srgbClr val="000000"/>
                </a:solidFill>
              </a:endParaRPr>
            </a:p>
            <a:p>
              <a:pPr lvl="1"/>
              <a:r>
                <a:rPr lang="en-US" sz="2200" dirty="0">
                  <a:solidFill>
                    <a:srgbClr val="000000"/>
                  </a:solidFill>
                </a:rPr>
                <a:t>where       is the set of K nearest points.</a:t>
              </a:r>
            </a:p>
            <a:p>
              <a:pPr marL="914400" lvl="1" indent="-457200">
                <a:buFont typeface="+mj-lt"/>
                <a:buAutoNum type="arabicPeriod" startAt="3"/>
              </a:pPr>
              <a:r>
                <a:rPr lang="en-US" sz="2200" dirty="0">
                  <a:solidFill>
                    <a:srgbClr val="000000"/>
                  </a:solidFill>
                </a:rPr>
                <a:t>Classify according to majority vote. </a:t>
              </a: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031" y="2607029"/>
              <a:ext cx="355600" cy="190500"/>
            </a:xfrm>
            <a:prstGeom prst="rect">
              <a:avLst/>
            </a:prstGeom>
          </p:spPr>
        </p:pic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787" y="3198285"/>
              <a:ext cx="1816100" cy="2921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261" y="3872330"/>
              <a:ext cx="4457700" cy="7493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045" y="4876096"/>
              <a:ext cx="3429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170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Intuition of Boosting: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Rather than using many trees which capture the same features of the data (bagging, random forests), use many trees which capture different aspects of the data.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6600" y="3750468"/>
                <a:ext cx="7281862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A few notes: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If B is large, then you can </a:t>
                </a:r>
                <a:r>
                  <a:rPr lang="en-US" sz="2200" dirty="0" err="1">
                    <a:solidFill>
                      <a:srgbClr val="000000"/>
                    </a:solidFill>
                  </a:rPr>
                  <a:t>overfit</a:t>
                </a:r>
                <a:r>
                  <a:rPr lang="en-US" sz="2200" dirty="0">
                    <a:solidFill>
                      <a:srgbClr val="000000"/>
                    </a:solidFill>
                  </a:rPr>
                  <a:t>.  Use cross-validation to choose B.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 controls how “fast” you learn (how much of the data is learned from each piece).  Book suggests to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</a:rPr>
                  <a:t>=</a:t>
                </a:r>
                <a:r>
                  <a:rPr lang="en-US" dirty="0">
                    <a:solidFill>
                      <a:srgbClr val="000000"/>
                    </a:solidFill>
                  </a:rPr>
                  <a:t>0.01 or 0.001</a:t>
                </a:r>
                <a:r>
                  <a:rPr lang="en-US" sz="2200" dirty="0">
                    <a:solidFill>
                      <a:srgbClr val="000000"/>
                    </a:solidFill>
                  </a:rPr>
                  <a:t>, but anything small is usually OK.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We can typically use small models (small d) at each step because learning happens over lots of steps. 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0" y="3750468"/>
                <a:ext cx="7281862" cy="2800767"/>
              </a:xfrm>
              <a:prstGeom prst="rect">
                <a:avLst/>
              </a:prstGeom>
              <a:blipFill>
                <a:blip r:embed="rId2"/>
                <a:stretch>
                  <a:fillRect l="-1043" t="-1357" r="-522" b="-3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1527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339BE9-43D0-4B4A-8AF6-8A9F3CFB0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9" y="1778461"/>
            <a:ext cx="7409145" cy="46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41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CC0EA-1CE9-E64E-8C5B-49D388CE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"/>
          <a:stretch/>
        </p:blipFill>
        <p:spPr>
          <a:xfrm>
            <a:off x="1162582" y="1938947"/>
            <a:ext cx="6820422" cy="43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7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Boosting for Non-Quantitative Responses: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Sequentially estimate the </a:t>
            </a:r>
            <a:r>
              <a:rPr lang="en-US" sz="2200" i="1" dirty="0">
                <a:solidFill>
                  <a:srgbClr val="000000"/>
                </a:solidFill>
              </a:rPr>
              <a:t>natural parameter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You will get into </a:t>
            </a:r>
            <a:r>
              <a:rPr lang="en-US" sz="2200" i="1" dirty="0">
                <a:solidFill>
                  <a:srgbClr val="000000"/>
                </a:solidFill>
              </a:rPr>
              <a:t>natural parameters</a:t>
            </a:r>
            <a:r>
              <a:rPr lang="en-US" sz="2200" dirty="0">
                <a:solidFill>
                  <a:srgbClr val="000000"/>
                </a:solidFill>
              </a:rPr>
              <a:t> a lot more in Stat 637 (Berrett) but, in general, it’s a transformation of the parameter to the whole real line (link function).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D5404-199D-9E46-ACFC-1011423B5B40}"/>
              </a:ext>
            </a:extLst>
          </p:cNvPr>
          <p:cNvSpPr txBox="1"/>
          <p:nvPr/>
        </p:nvSpPr>
        <p:spPr>
          <a:xfrm>
            <a:off x="886600" y="4111289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Binomial: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69AE4-226F-094F-8C2F-DF4F2DBCC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81" y="2406291"/>
            <a:ext cx="4826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D74108-9ACB-5E44-A4AE-017BC275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06" y="4417944"/>
            <a:ext cx="2324100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0A6B2-83DD-2940-86E8-4F77EBF01DB9}"/>
              </a:ext>
            </a:extLst>
          </p:cNvPr>
          <p:cNvSpPr txBox="1"/>
          <p:nvPr/>
        </p:nvSpPr>
        <p:spPr>
          <a:xfrm>
            <a:off x="886600" y="5194955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Multinomial: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271221-CC9D-794E-BD62-5452D986F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81" y="5612174"/>
            <a:ext cx="5753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7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Boosting for Non-Quantitative Responses: Minimize a loss function (typically negative log likelihood) slowly.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385BB-75E9-F44D-8400-6EEEE53C4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19" y="2757072"/>
            <a:ext cx="6539948" cy="37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Boosting for Non-Quantitative Responses: </a:t>
            </a:r>
            <a:r>
              <a:rPr lang="en-US" sz="2200" dirty="0">
                <a:solidFill>
                  <a:srgbClr val="0070C0"/>
                </a:solidFill>
              </a:rPr>
              <a:t>Intuition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At the (b-1)</a:t>
            </a:r>
            <a:r>
              <a:rPr lang="en-US" sz="2200" baseline="30000" dirty="0" err="1">
                <a:solidFill>
                  <a:srgbClr val="000000"/>
                </a:solidFill>
              </a:rPr>
              <a:t>th</a:t>
            </a:r>
            <a:r>
              <a:rPr lang="en-US" sz="2200" dirty="0">
                <a:solidFill>
                  <a:srgbClr val="000000"/>
                </a:solidFill>
              </a:rPr>
              <a:t> iteration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At iteration b, the task to is revise the parameters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so that the loss function L() goes down.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Principles of gradient descent say that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should be the negative gradient of the loss function.  So, fit a model to the gradient!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21960-4D38-3240-98E0-84C28EAA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81" y="2710906"/>
            <a:ext cx="28067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F89F8-3DFB-CC40-B70F-6E58D5B50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51" y="4425950"/>
            <a:ext cx="7112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6D9E1-2F3B-B14A-AB5F-966B02E57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81" y="3434181"/>
            <a:ext cx="3467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219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6600" y="1987631"/>
                <a:ext cx="728186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Generalizing Boosting: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i="1" dirty="0">
                    <a:solidFill>
                      <a:srgbClr val="000000"/>
                    </a:solidFill>
                  </a:rPr>
                  <a:t> – </a:t>
                </a:r>
                <a:r>
                  <a:rPr lang="en-US" sz="2200" dirty="0">
                    <a:solidFill>
                      <a:srgbClr val="000000"/>
                    </a:solidFill>
                  </a:rPr>
                  <a:t>Loss function (e.g. negative log-likelihood)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0" y="1987631"/>
                <a:ext cx="7281862" cy="769441"/>
              </a:xfrm>
              <a:prstGeom prst="rect">
                <a:avLst/>
              </a:prstGeom>
              <a:blipFill>
                <a:blip r:embed="rId2"/>
                <a:stretch>
                  <a:fillRect l="-1045" t="-491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E3A34D9-E4C2-7F47-A1CC-4BFE86B04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4" y="2757072"/>
            <a:ext cx="5555293" cy="38405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044D3E-2DDA-BE4B-B18E-F5C2E6462CA4}"/>
              </a:ext>
            </a:extLst>
          </p:cNvPr>
          <p:cNvSpPr txBox="1"/>
          <p:nvPr/>
        </p:nvSpPr>
        <p:spPr>
          <a:xfrm>
            <a:off x="6454419" y="2822699"/>
            <a:ext cx="22323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Stochastic Gradient Boosting: </a:t>
            </a:r>
            <a:r>
              <a:rPr lang="en-US" sz="2200" dirty="0">
                <a:solidFill>
                  <a:srgbClr val="000000"/>
                </a:solidFill>
              </a:rPr>
              <a:t>Only use a percentage of data at each step (really helpful for big data and gets O-O-B error estimates)</a:t>
            </a:r>
          </a:p>
        </p:txBody>
      </p:sp>
    </p:spTree>
    <p:extLst>
      <p:ext uri="{BB962C8B-B14F-4D97-AF65-F5344CB8AC3E}">
        <p14:creationId xmlns:p14="http://schemas.microsoft.com/office/powerpoint/2010/main" val="29967941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87535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Generalizing Boosting in R:</a:t>
            </a:r>
          </a:p>
          <a:p>
            <a:pPr lvl="1"/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library(</a:t>
            </a:r>
            <a:r>
              <a:rPr lang="en-US" sz="2200" dirty="0" err="1">
                <a:solidFill>
                  <a:srgbClr val="000000"/>
                </a:solidFill>
              </a:rPr>
              <a:t>gbm</a:t>
            </a:r>
            <a:r>
              <a:rPr lang="en-US" sz="2200" dirty="0">
                <a:solidFill>
                  <a:srgbClr val="000000"/>
                </a:solidFill>
              </a:rPr>
              <a:t>) #Gradient boosted trees (models)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gbm</a:t>
            </a:r>
            <a:r>
              <a:rPr lang="en-US" sz="2200" dirty="0">
                <a:solidFill>
                  <a:srgbClr val="000000"/>
                </a:solidFill>
              </a:rPr>
              <a:t>(formula=,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data=,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distribution=, # “gaussian”, “Bernoulli”, “multinomial”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shrinkage=, #lambda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 err="1">
                <a:solidFill>
                  <a:srgbClr val="000000"/>
                </a:solidFill>
              </a:rPr>
              <a:t>n.trees</a:t>
            </a:r>
            <a:r>
              <a:rPr lang="en-US" sz="2200" dirty="0">
                <a:solidFill>
                  <a:srgbClr val="000000"/>
                </a:solidFill>
              </a:rPr>
              <a:t>=, #B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 err="1">
                <a:solidFill>
                  <a:srgbClr val="000000"/>
                </a:solidFill>
              </a:rPr>
              <a:t>interaction.depth</a:t>
            </a:r>
            <a:r>
              <a:rPr lang="en-US" sz="2200" dirty="0">
                <a:solidFill>
                  <a:srgbClr val="000000"/>
                </a:solidFill>
              </a:rPr>
              <a:t>=, #number of splits in tree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 err="1">
                <a:solidFill>
                  <a:srgbClr val="000000"/>
                </a:solidFill>
              </a:rPr>
              <a:t>cv.folds</a:t>
            </a:r>
            <a:r>
              <a:rPr lang="en-US" sz="2200" dirty="0">
                <a:solidFill>
                  <a:srgbClr val="000000"/>
                </a:solidFill>
              </a:rPr>
              <a:t>=K, #K-fold cross validation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 err="1">
                <a:solidFill>
                  <a:srgbClr val="000000"/>
                </a:solidFill>
              </a:rPr>
              <a:t>bag.fraction</a:t>
            </a:r>
            <a:r>
              <a:rPr lang="en-US" sz="2200" dirty="0">
                <a:solidFill>
                  <a:srgbClr val="000000"/>
                </a:solidFill>
              </a:rPr>
              <a:t>=) #percent of data to use at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307180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041" y="1987631"/>
            <a:ext cx="82609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Generalizing Boosting in R:</a:t>
            </a:r>
          </a:p>
          <a:p>
            <a:pPr lvl="1"/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gbm.perf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gbm.obj</a:t>
            </a:r>
            <a:r>
              <a:rPr lang="en-US" sz="2200" dirty="0">
                <a:solidFill>
                  <a:srgbClr val="000000"/>
                </a:solidFill>
              </a:rPr>
              <a:t>) #plots performance by </a:t>
            </a:r>
            <a:r>
              <a:rPr lang="en-US" sz="2200" dirty="0" err="1">
                <a:solidFill>
                  <a:srgbClr val="000000"/>
                </a:solidFill>
              </a:rPr>
              <a:t>num.trees</a:t>
            </a:r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summary(</a:t>
            </a:r>
            <a:r>
              <a:rPr lang="en-US" sz="2200" dirty="0" err="1">
                <a:solidFill>
                  <a:srgbClr val="000000"/>
                </a:solidFill>
              </a:rPr>
              <a:t>gbm.obj</a:t>
            </a:r>
            <a:r>
              <a:rPr lang="en-US" sz="2200" dirty="0">
                <a:solidFill>
                  <a:srgbClr val="000000"/>
                </a:solidFill>
              </a:rPr>
              <a:t>) #plots variable importance</a:t>
            </a:r>
          </a:p>
          <a:p>
            <a:r>
              <a:rPr lang="en-US" sz="2200" dirty="0" err="1">
                <a:solidFill>
                  <a:srgbClr val="000000"/>
                </a:solidFill>
              </a:rPr>
              <a:t>predict.gbm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gbm.obj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newdata</a:t>
            </a:r>
            <a:r>
              <a:rPr lang="en-US" sz="2200" dirty="0">
                <a:solidFill>
                  <a:srgbClr val="000000"/>
                </a:solidFill>
              </a:rPr>
              <a:t>=,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 err="1">
                <a:solidFill>
                  <a:srgbClr val="000000"/>
                </a:solidFill>
              </a:rPr>
              <a:t>n.trees</a:t>
            </a:r>
            <a:r>
              <a:rPr lang="en-US" sz="2200" dirty="0">
                <a:solidFill>
                  <a:srgbClr val="000000"/>
                </a:solidFill>
              </a:rPr>
              <a:t>, #number of trees to use (can be a vector)</a:t>
            </a:r>
          </a:p>
          <a:p>
            <a:r>
              <a:rPr lang="en-US" sz="2200" dirty="0">
                <a:solidFill>
                  <a:srgbClr val="000000"/>
                </a:solidFill>
              </a:rPr>
              <a:t>	type=, # “link” or “response”</a:t>
            </a:r>
          </a:p>
          <a:p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 err="1">
                <a:solidFill>
                  <a:srgbClr val="000000"/>
                </a:solidFill>
              </a:rPr>
              <a:t>single.tree</a:t>
            </a:r>
            <a:r>
              <a:rPr lang="en-US" sz="2200" dirty="0">
                <a:solidFill>
                  <a:srgbClr val="000000"/>
                </a:solidFill>
              </a:rPr>
              <a:t>= #T/F if TRUE then predicts only from </a:t>
            </a:r>
            <a:r>
              <a:rPr lang="en-US" sz="2200" dirty="0" err="1">
                <a:solidFill>
                  <a:srgbClr val="000000"/>
                </a:solidFill>
              </a:rPr>
              <a:t>n.trees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02044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Boosting (Weak Learners)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041" y="1987631"/>
            <a:ext cx="826091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Boosting in R via </a:t>
            </a:r>
            <a:r>
              <a:rPr lang="en-US" sz="2200" dirty="0" err="1">
                <a:solidFill>
                  <a:srgbClr val="000000"/>
                </a:solidFill>
              </a:rPr>
              <a:t>xgboost</a:t>
            </a:r>
            <a:r>
              <a:rPr lang="en-US" sz="2200" dirty="0">
                <a:solidFill>
                  <a:srgbClr val="000000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000000"/>
                </a:solidFill>
              </a:rPr>
              <a:t>xgboost</a:t>
            </a:r>
            <a:r>
              <a:rPr lang="en-US" sz="2200" dirty="0">
                <a:solidFill>
                  <a:srgbClr val="000000"/>
                </a:solidFill>
              </a:rPr>
              <a:t> = extreme gradient boosting is essentially boosting but with fast implementation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Tutorials: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https://xgboost.readthedocs.io/en/latest/R-package/xgboostPresentation.html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https://www.analyticsvidhya.com/blog/2016/01/xgboost-algorithm-easy-steps/</a:t>
            </a: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18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612" y="2425780"/>
            <a:ext cx="7281862" cy="769441"/>
            <a:chOff x="836612" y="2425780"/>
            <a:chExt cx="7281862" cy="769441"/>
          </a:xfrm>
        </p:grpSpPr>
        <p:sp>
          <p:nvSpPr>
            <p:cNvPr id="17" name="TextBox 16"/>
            <p:cNvSpPr txBox="1"/>
            <p:nvPr/>
          </p:nvSpPr>
          <p:spPr>
            <a:xfrm>
              <a:off x="836612" y="2425780"/>
              <a:ext cx="72818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Issues: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2200" dirty="0">
                  <a:solidFill>
                    <a:srgbClr val="000000"/>
                  </a:solidFill>
                </a:rPr>
                <a:t>What distance,                         , should we use?</a:t>
              </a:r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844" y="2877961"/>
              <a:ext cx="1816100" cy="2921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36612" y="3129842"/>
            <a:ext cx="7281862" cy="1107996"/>
            <a:chOff x="836612" y="3165122"/>
            <a:chExt cx="7281862" cy="1107996"/>
          </a:xfrm>
        </p:grpSpPr>
        <p:sp>
          <p:nvSpPr>
            <p:cNvPr id="7" name="TextBox 6"/>
            <p:cNvSpPr txBox="1"/>
            <p:nvPr/>
          </p:nvSpPr>
          <p:spPr>
            <a:xfrm>
              <a:off x="836612" y="3165122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57300" lvl="2" indent="-342900">
                <a:buFont typeface="Arial"/>
                <a:buChar char="•"/>
              </a:pPr>
              <a:r>
                <a:rPr lang="en-US" sz="2200" dirty="0">
                  <a:solidFill>
                    <a:srgbClr val="000000"/>
                  </a:solidFill>
                </a:rPr>
                <a:t>Euclidean – does this make sense for categorical variables?</a:t>
              </a:r>
            </a:p>
            <a:p>
              <a:pPr marL="1257300" lvl="2" indent="-342900">
                <a:buFont typeface="Arial"/>
                <a:buChar char="•"/>
              </a:pPr>
              <a:r>
                <a:rPr lang="en-US" sz="2200" dirty="0" err="1">
                  <a:solidFill>
                    <a:srgbClr val="000000"/>
                  </a:solidFill>
                </a:rPr>
                <a:t>Mahalanobis</a:t>
              </a:r>
              <a:r>
                <a:rPr lang="en-US" sz="2200" dirty="0">
                  <a:solidFill>
                    <a:srgbClr val="000000"/>
                  </a:solidFill>
                </a:rPr>
                <a:t> - 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630" y="3887882"/>
              <a:ext cx="3035300" cy="3429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36612" y="4320902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rgbClr val="000000"/>
                </a:solidFill>
              </a:rPr>
              <a:t>What value should we use for 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612" y="471556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Use Cross-validation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190737-521A-904E-8DD6-8D1AE50DE3DC}"/>
              </a:ext>
            </a:extLst>
          </p:cNvPr>
          <p:cNvSpPr txBox="1"/>
          <p:nvPr/>
        </p:nvSpPr>
        <p:spPr>
          <a:xfrm>
            <a:off x="836612" y="5146453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200" dirty="0">
                <a:solidFill>
                  <a:srgbClr val="000000"/>
                </a:solidFill>
              </a:rPr>
              <a:t>Scale Matters!  At least center and scale first</a:t>
            </a:r>
          </a:p>
        </p:txBody>
      </p:sp>
    </p:spTree>
    <p:extLst>
      <p:ext uri="{BB962C8B-B14F-4D97-AF65-F5344CB8AC3E}">
        <p14:creationId xmlns:p14="http://schemas.microsoft.com/office/powerpoint/2010/main" val="30441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BART (</a:t>
            </a:r>
            <a:r>
              <a:rPr lang="en-US" dirty="0">
                <a:solidFill>
                  <a:srgbClr val="000000"/>
                </a:solidFill>
              </a:rPr>
              <a:t>Bayesian Additive Regression Trees)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1041" y="1987631"/>
            <a:ext cx="826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Bagging/RF: some randomization in tree construction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Boosting: trees are built on current residuals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D21E3A-B9F7-E543-B9CB-FDB36050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47" y="3429000"/>
            <a:ext cx="4474505" cy="265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BART (</a:t>
            </a:r>
            <a:r>
              <a:rPr lang="en-US">
                <a:solidFill>
                  <a:srgbClr val="000000"/>
                </a:solidFill>
              </a:rPr>
              <a:t>Bayesian Additive Regression Trees)</a:t>
            </a:r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B397E948-6CE7-7B46-AB1B-4E450DF41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0" y="2105557"/>
            <a:ext cx="4756031" cy="4206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68EA6-A880-0641-B3AA-A84A53582E99}"/>
              </a:ext>
            </a:extLst>
          </p:cNvPr>
          <p:cNvSpPr txBox="1"/>
          <p:nvPr/>
        </p:nvSpPr>
        <p:spPr>
          <a:xfrm>
            <a:off x="5403274" y="2105557"/>
            <a:ext cx="32716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Tuning parameters: K, B, and priors (not listed)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Perturbations can include changing the tree and the leaf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are random – this is MCMC sampling after all</a:t>
            </a:r>
          </a:p>
        </p:txBody>
      </p:sp>
    </p:spTree>
    <p:extLst>
      <p:ext uri="{BB962C8B-B14F-4D97-AF65-F5344CB8AC3E}">
        <p14:creationId xmlns:p14="http://schemas.microsoft.com/office/powerpoint/2010/main" val="14105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BART (</a:t>
            </a:r>
            <a:r>
              <a:rPr lang="en-US">
                <a:solidFill>
                  <a:srgbClr val="000000"/>
                </a:solidFill>
              </a:rPr>
              <a:t>Bayesian Additive Regression Trees)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168EA6-A880-0641-B3AA-A84A53582E99}"/>
              </a:ext>
            </a:extLst>
          </p:cNvPr>
          <p:cNvSpPr txBox="1"/>
          <p:nvPr/>
        </p:nvSpPr>
        <p:spPr>
          <a:xfrm>
            <a:off x="789709" y="2105557"/>
            <a:ext cx="788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book uses the </a:t>
            </a:r>
            <a:r>
              <a:rPr lang="en-US" dirty="0" err="1"/>
              <a:t>gbart</a:t>
            </a:r>
            <a:r>
              <a:rPr lang="en-US" dirty="0"/>
              <a:t>() function in the BART package. </a:t>
            </a:r>
          </a:p>
        </p:txBody>
      </p:sp>
    </p:spTree>
    <p:extLst>
      <p:ext uri="{BB962C8B-B14F-4D97-AF65-F5344CB8AC3E}">
        <p14:creationId xmlns:p14="http://schemas.microsoft.com/office/powerpoint/2010/main" val="386772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on Ensemble Methods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Ensemble Methods = Non-interpretable.  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If you’re just interested in prediction, they work great.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When possible, pursue models/techniques that not only predict pretty well but are also easy to interpret.</a:t>
            </a:r>
          </a:p>
        </p:txBody>
      </p:sp>
    </p:spTree>
    <p:extLst>
      <p:ext uri="{BB962C8B-B14F-4D97-AF65-F5344CB8AC3E}">
        <p14:creationId xmlns:p14="http://schemas.microsoft.com/office/powerpoint/2010/main" val="319484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899319" y="3577671"/>
            <a:ext cx="7345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End of Gene Expression Analysis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88482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Calibrating ML Probabilities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1899436"/>
            <a:ext cx="72818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Some ML methods do not produce predictions of probabilities: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Trees = votes (biased if lop-sided data)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SVMs = distance from hyperplane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Nets = Transformed linear predictor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37DA9-B8AB-C146-B6DE-0913A5A52C6D}"/>
              </a:ext>
            </a:extLst>
          </p:cNvPr>
          <p:cNvSpPr txBox="1"/>
          <p:nvPr/>
        </p:nvSpPr>
        <p:spPr>
          <a:xfrm>
            <a:off x="836612" y="4006382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Calibrating probabilities</a:t>
            </a:r>
            <a:r>
              <a:rPr lang="en-US" sz="2200" dirty="0"/>
              <a:t> is the process of taking the output from these methods to produce a data-based estimate of the various class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35929877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Calibrating ML Probabilities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189943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Do I need to calibrate my probabilities?  Check a </a:t>
            </a:r>
            <a:r>
              <a:rPr lang="en-US" sz="2200" dirty="0">
                <a:solidFill>
                  <a:srgbClr val="0070C0"/>
                </a:solidFill>
              </a:rPr>
              <a:t>reliability diagram</a:t>
            </a:r>
            <a:r>
              <a:rPr lang="en-US" sz="2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7999E-4429-3044-9191-662E1039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776" y="2825750"/>
            <a:ext cx="3689902" cy="36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9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Calibrating ML Probabilities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1899436"/>
            <a:ext cx="72818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Platt Calibration:</a:t>
            </a:r>
          </a:p>
          <a:p>
            <a:pPr lvl="1"/>
            <a:r>
              <a:rPr lang="en-US" sz="2200" dirty="0"/>
              <a:t>	</a:t>
            </a:r>
            <a:r>
              <a:rPr lang="en-US" sz="2200" dirty="0" err="1"/>
              <a:t>glm</a:t>
            </a:r>
            <a:r>
              <a:rPr lang="en-US" sz="2200" dirty="0"/>
              <a:t>(</a:t>
            </a:r>
            <a:r>
              <a:rPr lang="en-US" sz="2200" dirty="0" err="1"/>
              <a:t>y~ML.output</a:t>
            </a:r>
            <a:r>
              <a:rPr lang="en-US" sz="2200" dirty="0"/>
              <a:t>, family=binomial)</a:t>
            </a:r>
          </a:p>
          <a:p>
            <a:pPr lvl="1"/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Isotonic Regression Calibration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Nonparametrically fit a non-decreasing function to </a:t>
            </a:r>
            <a:r>
              <a:rPr lang="en-US" sz="2200" dirty="0" err="1"/>
              <a:t>ML.output</a:t>
            </a:r>
            <a:r>
              <a:rPr lang="en-US" sz="2200" dirty="0"/>
              <a:t> by data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2602337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Models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1899436"/>
            <a:ext cx="72818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“Stack” Models: </a:t>
            </a:r>
            <a:r>
              <a:rPr lang="en-US" sz="2200" dirty="0"/>
              <a:t>Use model fits as “features” in a new model.  For example, use predictions from SVM, NN, Naïve Bayes, Trees etc. as inputs into a new tree or </a:t>
            </a:r>
            <a:r>
              <a:rPr lang="en-US" sz="2200"/>
              <a:t>logistic regression.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5098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Word About Cutoffs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6612" y="1899436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DA, KNN, SVMs, Trees, and NNs can effectively give you probabilities of  “yes” or “no”.  So, all the ideas related to cut-offs from logistic regression still apply.</a:t>
            </a:r>
          </a:p>
        </p:txBody>
      </p:sp>
    </p:spTree>
    <p:extLst>
      <p:ext uri="{BB962C8B-B14F-4D97-AF65-F5344CB8AC3E}">
        <p14:creationId xmlns:p14="http://schemas.microsoft.com/office/powerpoint/2010/main" val="172336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612" y="2425780"/>
            <a:ext cx="72818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Coding Issues: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The </a:t>
            </a:r>
            <a:r>
              <a:rPr lang="en-US" sz="2200" dirty="0" err="1">
                <a:solidFill>
                  <a:srgbClr val="000000"/>
                </a:solidFill>
              </a:rPr>
              <a:t>knn</a:t>
            </a:r>
            <a:r>
              <a:rPr lang="en-US" sz="2200" dirty="0">
                <a:solidFill>
                  <a:srgbClr val="000000"/>
                </a:solidFill>
              </a:rPr>
              <a:t>() function the book recommends only allows Euclidean distance.  If you standardize and decorrelate first then Euclidean = </a:t>
            </a:r>
            <a:r>
              <a:rPr lang="en-US" sz="2200" dirty="0" err="1">
                <a:solidFill>
                  <a:srgbClr val="000000"/>
                </a:solidFill>
              </a:rPr>
              <a:t>Mahalanobis</a:t>
            </a:r>
            <a:endParaRPr lang="en-US" sz="2200" dirty="0">
              <a:solidFill>
                <a:srgbClr val="0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rgbClr val="000000"/>
              </a:solidFill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X &lt;- </a:t>
            </a:r>
            <a:r>
              <a:rPr lang="en-US" sz="2200" dirty="0" err="1">
                <a:solidFill>
                  <a:srgbClr val="000000"/>
                </a:solidFill>
              </a:rPr>
              <a:t>fastDummies</a:t>
            </a:r>
            <a:r>
              <a:rPr lang="en-US" sz="2200" dirty="0">
                <a:solidFill>
                  <a:srgbClr val="000000"/>
                </a:solidFill>
              </a:rPr>
              <a:t>::</a:t>
            </a:r>
            <a:r>
              <a:rPr lang="en-US" sz="2200" dirty="0" err="1">
                <a:solidFill>
                  <a:srgbClr val="000000"/>
                </a:solidFill>
              </a:rPr>
              <a:t>dummy_cols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dataframe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X &lt;- scale(X)</a:t>
            </a:r>
          </a:p>
          <a:p>
            <a:pPr lvl="1"/>
            <a:r>
              <a:rPr lang="en-US" sz="2200" dirty="0">
                <a:solidFill>
                  <a:srgbClr val="000000"/>
                </a:solidFill>
              </a:rPr>
              <a:t>X &lt;- X%*%solve(</a:t>
            </a:r>
            <a:r>
              <a:rPr lang="en-US" sz="2200" dirty="0" err="1">
                <a:solidFill>
                  <a:srgbClr val="000000"/>
                </a:solidFill>
              </a:rPr>
              <a:t>chol</a:t>
            </a:r>
            <a:r>
              <a:rPr lang="en-US" sz="2200" dirty="0">
                <a:solidFill>
                  <a:srgbClr val="000000"/>
                </a:solidFill>
              </a:rPr>
              <a:t>(</a:t>
            </a:r>
            <a:r>
              <a:rPr lang="en-US" sz="2200" dirty="0" err="1">
                <a:solidFill>
                  <a:srgbClr val="000000"/>
                </a:solidFill>
              </a:rPr>
              <a:t>cov</a:t>
            </a:r>
            <a:r>
              <a:rPr lang="en-US" sz="2200" dirty="0">
                <a:solidFill>
                  <a:srgbClr val="000000"/>
                </a:solidFill>
              </a:rPr>
              <a:t>(X)))</a:t>
            </a:r>
          </a:p>
        </p:txBody>
      </p:sp>
    </p:spTree>
    <p:extLst>
      <p:ext uri="{BB962C8B-B14F-4D97-AF65-F5344CB8AC3E}">
        <p14:creationId xmlns:p14="http://schemas.microsoft.com/office/powerpoint/2010/main" val="5985183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End of Admission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93815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18837</TotalTime>
  <Words>3104</Words>
  <Application>Microsoft Macintosh PowerPoint</Application>
  <PresentationFormat>On-screen Show (4:3)</PresentationFormat>
  <Paragraphs>406</Paragraphs>
  <Slides>90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Brush Script MT</vt:lpstr>
      <vt:lpstr>Arial</vt:lpstr>
      <vt:lpstr>Calibri</vt:lpstr>
      <vt:lpstr>Calisto MT</vt:lpstr>
      <vt:lpstr>Cambria Math</vt:lpstr>
      <vt:lpstr>Capital</vt:lpstr>
      <vt:lpstr>Classification for the Graduate Admissions Analysis</vt:lpstr>
      <vt:lpstr>Admissions Data</vt:lpstr>
      <vt:lpstr>Admissions Data</vt:lpstr>
      <vt:lpstr>Admissions Data</vt:lpstr>
      <vt:lpstr>Admissions Data</vt:lpstr>
      <vt:lpstr>Admissions Data Analysis</vt:lpstr>
      <vt:lpstr>K-Nearest Neighbors</vt:lpstr>
      <vt:lpstr>K-Nearest Neighbors</vt:lpstr>
      <vt:lpstr>K-Nearest Neighbors</vt:lpstr>
      <vt:lpstr>Discriminant Analysis</vt:lpstr>
      <vt:lpstr>Discriminant Analysis</vt:lpstr>
      <vt:lpstr>Naïve Bayes</vt:lpstr>
      <vt:lpstr>Discriminant Analysis</vt:lpstr>
      <vt:lpstr>Discriminant Analysis</vt:lpstr>
      <vt:lpstr>Discriminant Analysis</vt:lpstr>
      <vt:lpstr>Discriminant Analysis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Support Vector Machines</vt:lpstr>
      <vt:lpstr>Classification (and Regression) Trees - CART</vt:lpstr>
      <vt:lpstr>Classification (and Regression) Trees - CART</vt:lpstr>
      <vt:lpstr>Classification (and Regression) Trees - CART</vt:lpstr>
      <vt:lpstr>Classification (and Regression) Trees - CART</vt:lpstr>
      <vt:lpstr>Classification (and Regression) Trees - CART</vt:lpstr>
      <vt:lpstr>Classification (and Regression) Trees - CART</vt:lpstr>
      <vt:lpstr>Classification (and Regression) Trees - CART</vt:lpstr>
      <vt:lpstr>A Few Notes on Coding Trees</vt:lpstr>
      <vt:lpstr>A Few Notes on Coding Trees</vt:lpstr>
      <vt:lpstr>PowerPoint Presentation</vt:lpstr>
      <vt:lpstr>But first: The Bootstrap</vt:lpstr>
      <vt:lpstr>The Bootstrap</vt:lpstr>
      <vt:lpstr>The Bootstrap</vt:lpstr>
      <vt:lpstr>Bagging</vt:lpstr>
      <vt:lpstr>Bagging</vt:lpstr>
      <vt:lpstr>Bagging</vt:lpstr>
      <vt:lpstr>Bagging</vt:lpstr>
      <vt:lpstr>Bagging</vt:lpstr>
      <vt:lpstr>Bagging</vt:lpstr>
      <vt:lpstr>Bagging</vt:lpstr>
      <vt:lpstr>Bagging</vt:lpstr>
      <vt:lpstr>Random Forests</vt:lpstr>
      <vt:lpstr>Random Forests</vt:lpstr>
      <vt:lpstr>Random Forests</vt:lpstr>
      <vt:lpstr>Random Forests</vt:lpstr>
      <vt:lpstr>Random Forests</vt:lpstr>
      <vt:lpstr>Boosting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Boosting (Weak Learners)</vt:lpstr>
      <vt:lpstr>BART (Bayesian Additive Regression Trees)</vt:lpstr>
      <vt:lpstr>BART (Bayesian Additive Regression Trees)</vt:lpstr>
      <vt:lpstr>BART (Bayesian Additive Regression Trees)</vt:lpstr>
      <vt:lpstr>Thoughts on Ensemble Methods</vt:lpstr>
      <vt:lpstr>PowerPoint Presentation</vt:lpstr>
      <vt:lpstr>Calibrating ML Probabilities</vt:lpstr>
      <vt:lpstr>Calibrating ML Probabilities</vt:lpstr>
      <vt:lpstr>Calibrating ML Probabilities</vt:lpstr>
      <vt:lpstr>Stacking Models</vt:lpstr>
      <vt:lpstr>A Word About Cutoffs</vt:lpstr>
      <vt:lpstr>PowerPoint Presentation</vt:lpstr>
    </vt:vector>
  </TitlesOfParts>
  <Company>BYU Department of Statistics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Learning</dc:title>
  <dc:creator>Matt Heaton</dc:creator>
  <cp:lastModifiedBy>Jared Fisher</cp:lastModifiedBy>
  <cp:revision>870</cp:revision>
  <cp:lastPrinted>2020-03-17T19:49:28Z</cp:lastPrinted>
  <dcterms:created xsi:type="dcterms:W3CDTF">2014-01-06T16:08:53Z</dcterms:created>
  <dcterms:modified xsi:type="dcterms:W3CDTF">2024-11-07T19:36:11Z</dcterms:modified>
</cp:coreProperties>
</file>